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  <p:sldMasterId id="2147483697" r:id="rId6"/>
    <p:sldMasterId id="2147483728" r:id="rId7"/>
  </p:sldMasterIdLst>
  <p:notesMasterIdLst>
    <p:notesMasterId r:id="rId38"/>
  </p:notesMasterIdLst>
  <p:sldIdLst>
    <p:sldId id="328" r:id="rId8"/>
    <p:sldId id="367" r:id="rId9"/>
    <p:sldId id="387" r:id="rId10"/>
    <p:sldId id="321" r:id="rId11"/>
    <p:sldId id="334" r:id="rId12"/>
    <p:sldId id="335" r:id="rId13"/>
    <p:sldId id="336" r:id="rId14"/>
    <p:sldId id="337" r:id="rId15"/>
    <p:sldId id="322" r:id="rId16"/>
    <p:sldId id="368" r:id="rId17"/>
    <p:sldId id="331" r:id="rId18"/>
    <p:sldId id="333" r:id="rId19"/>
    <p:sldId id="359" r:id="rId20"/>
    <p:sldId id="381" r:id="rId21"/>
    <p:sldId id="380" r:id="rId22"/>
    <p:sldId id="382" r:id="rId23"/>
    <p:sldId id="366" r:id="rId24"/>
    <p:sldId id="365" r:id="rId25"/>
    <p:sldId id="386" r:id="rId26"/>
    <p:sldId id="373" r:id="rId27"/>
    <p:sldId id="370" r:id="rId28"/>
    <p:sldId id="371" r:id="rId29"/>
    <p:sldId id="372" r:id="rId30"/>
    <p:sldId id="388" r:id="rId31"/>
    <p:sldId id="391" r:id="rId32"/>
    <p:sldId id="374" r:id="rId33"/>
    <p:sldId id="360" r:id="rId34"/>
    <p:sldId id="389" r:id="rId35"/>
    <p:sldId id="390" r:id="rId36"/>
    <p:sldId id="362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er Kuhn" initials="DK" lastIdx="1" clrIdx="0">
    <p:extLst>
      <p:ext uri="{19B8F6BF-5375-455C-9EA6-DF929625EA0E}">
        <p15:presenceInfo xmlns:p15="http://schemas.microsoft.com/office/powerpoint/2012/main" userId="Dieter Ku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64"/>
    <a:srgbClr val="002060"/>
    <a:srgbClr val="00B050"/>
    <a:srgbClr val="009999"/>
    <a:srgbClr val="193200"/>
    <a:srgbClr val="2B532D"/>
    <a:srgbClr val="2E2664"/>
    <a:srgbClr val="037B7B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5" autoAdjust="0"/>
    <p:restoredTop sz="94614" autoAdjust="0"/>
  </p:normalViewPr>
  <p:slideViewPr>
    <p:cSldViewPr snapToGrid="0">
      <p:cViewPr varScale="1">
        <p:scale>
          <a:sx n="109" d="100"/>
          <a:sy n="109" d="100"/>
        </p:scale>
        <p:origin x="13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1FC62-9817-4BFE-91B8-31F307AFF7F0}" type="datetimeFigureOut">
              <a:rPr lang="de-DE" smtClean="0"/>
              <a:t>08.09.2016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B0602-4D65-48F1-87DF-CF0C57612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25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B0602-4D65-48F1-87DF-CF0C5761201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05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B0602-4D65-48F1-87DF-CF0C5761201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58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B0602-4D65-48F1-87DF-CF0C5761201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82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B0602-4D65-48F1-87DF-CF0C5761201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0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B0602-4D65-48F1-87DF-CF0C5761201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49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4E86-6436-4DE3-8612-38D03D3C3FB4}" type="datetimeFigureOut">
              <a:rPr lang="de-DE" smtClean="0"/>
              <a:t>08.09.2016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0D70-84A4-47E1-AEA8-44018DF07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00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4E86-6436-4DE3-8612-38D03D3C3FB4}" type="datetimeFigureOut">
              <a:rPr lang="de-DE" smtClean="0"/>
              <a:t>08.09.2016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0D70-84A4-47E1-AEA8-44018DF07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25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4E86-6436-4DE3-8612-38D03D3C3FB4}" type="datetimeFigureOut">
              <a:rPr lang="de-DE" smtClean="0"/>
              <a:t>08.09.2016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0D70-84A4-47E1-AEA8-44018DF07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78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43A487-A8A8-46DE-ABCC-A95459C3948F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08.09.2016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2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385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12.11.2011</a:t>
            </a:r>
          </a:p>
        </p:txBody>
      </p:sp>
    </p:spTree>
    <p:extLst>
      <p:ext uri="{BB962C8B-B14F-4D97-AF65-F5344CB8AC3E}">
        <p14:creationId xmlns:p14="http://schemas.microsoft.com/office/powerpoint/2010/main" val="1707083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E3A6B6-CAF7-4E32-88FC-5E5DACC0FCB2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08.09.2016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31F106-CB8E-4511-BF22-3AE5FD65B0BB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3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F86ABC7-4179-4D3A-BED7-B6F15AC88C7F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08.09.2016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2220FA-ED79-4BAB-98EB-D29458C669A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8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6903C1-71A6-4B06-96FA-5E8F416A8B6C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08.09.2016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10C900-085A-408D-9432-4B5921AED5D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3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859A35-3FFB-421C-BA88-528FE658AE04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08.09.2016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B3B9E8-7A58-4DF2-8D03-028240F98309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68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4B9402-60B4-4B8D-8D56-3CB39D2AFC3D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08.09.2016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29AF74-1B94-4561-96B4-E2396E585612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68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C19C7B-0F3F-4956-91E3-7022E504FC93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08.09.2016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30028F-D15D-413D-9CEA-7A4754F4AF7A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0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4E86-6436-4DE3-8612-38D03D3C3FB4}" type="datetimeFigureOut">
              <a:rPr lang="de-DE" smtClean="0"/>
              <a:t>08.09.2016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0D70-84A4-47E1-AEA8-44018DF07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407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9B423C-4DDC-41EB-A89D-627BDC4DF1DE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08.09.2016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AA9399-94AF-4952-B5CE-5FBCB36E84EE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0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9353A2-4CFE-4AE9-AF91-A118DA741041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08.09.2016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21BB69-7677-4EF4-9D35-EA726FE75630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06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EE6B94-7273-4ADF-84D7-BF70D56B447F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08.09.2016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552269-CB27-4DAB-A4ED-29F257F80FB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40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715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3850" y="6519863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102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FDD476-A19E-40AF-A72D-826E8B115E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8512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A48CAA7-4BA9-48BC-9F8F-C0BAE47A36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9210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35721B-280D-411F-996D-687747B6A9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8335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2761AC0-E4BF-486F-AD26-0A3074F3F1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3625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5A7BC7-6D79-42FE-8844-CFCD5E86BE2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052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4E86-6436-4DE3-8612-38D03D3C3FB4}" type="datetimeFigureOut">
              <a:rPr lang="de-DE" smtClean="0"/>
              <a:t>08.09.2016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0D70-84A4-47E1-AEA8-44018DF07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987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0115D67-2AF6-44F1-841D-AE9C0E964A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4727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08E1AB-9658-4660-94D9-2ED29933F1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1246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B9BE08-D3EA-4021-8438-4E5DC40038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0745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4075" y="5656263"/>
            <a:ext cx="33115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F96DB8-FE14-42C1-91A4-57F4970E47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8971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10"/>
          <p:cNvCxnSpPr/>
          <p:nvPr userDrawn="1"/>
        </p:nvCxnSpPr>
        <p:spPr>
          <a:xfrm>
            <a:off x="-32" y="980728"/>
            <a:ext cx="7643834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428597" y="2204864"/>
            <a:ext cx="8215312" cy="4153094"/>
          </a:xfrm>
        </p:spPr>
        <p:txBody>
          <a:bodyPr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>
              <a:buFont typeface="Symbol" pitchFamily="18" charset="2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>
              <a:buFont typeface="Symbol" pitchFamily="18" charset="2"/>
              <a:buChar char="-"/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374848" y="1268760"/>
            <a:ext cx="8229600" cy="642942"/>
          </a:xfrm>
        </p:spPr>
        <p:txBody>
          <a:bodyPr>
            <a:noAutofit/>
          </a:bodyPr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0936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10"/>
          <p:cNvCxnSpPr/>
          <p:nvPr userDrawn="1"/>
        </p:nvCxnSpPr>
        <p:spPr>
          <a:xfrm>
            <a:off x="-32" y="980728"/>
            <a:ext cx="7643834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428597" y="2204864"/>
            <a:ext cx="8215312" cy="4153094"/>
          </a:xfrm>
        </p:spPr>
        <p:txBody>
          <a:bodyPr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>
              <a:buFont typeface="Symbol" pitchFamily="18" charset="2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>
              <a:buFont typeface="Symbol" pitchFamily="18" charset="2"/>
              <a:buChar char="-"/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374848" y="1268760"/>
            <a:ext cx="8229600" cy="642942"/>
          </a:xfrm>
        </p:spPr>
        <p:txBody>
          <a:bodyPr>
            <a:noAutofit/>
          </a:bodyPr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3355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10"/>
          <p:cNvCxnSpPr/>
          <p:nvPr userDrawn="1"/>
        </p:nvCxnSpPr>
        <p:spPr>
          <a:xfrm>
            <a:off x="-32" y="980728"/>
            <a:ext cx="7643834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428597" y="2204864"/>
            <a:ext cx="8215312" cy="4153094"/>
          </a:xfrm>
        </p:spPr>
        <p:txBody>
          <a:bodyPr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>
              <a:buFont typeface="Symbol" pitchFamily="18" charset="2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>
              <a:buFont typeface="Symbol" pitchFamily="18" charset="2"/>
              <a:buChar char="-"/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374848" y="1268760"/>
            <a:ext cx="8229600" cy="642942"/>
          </a:xfrm>
        </p:spPr>
        <p:txBody>
          <a:bodyPr>
            <a:noAutofit/>
          </a:bodyPr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67171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/>
          <p:cNvSpPr/>
          <p:nvPr userDrawn="1"/>
        </p:nvSpPr>
        <p:spPr bwMode="gray">
          <a:xfrm>
            <a:off x="-21946" y="-30748"/>
            <a:ext cx="9187891" cy="6241354"/>
          </a:xfrm>
          <a:custGeom>
            <a:avLst/>
            <a:gdLst>
              <a:gd name="connsiteX0" fmla="*/ 678689 w 9830004"/>
              <a:gd name="connsiteY0" fmla="*/ 458694 h 6676614"/>
              <a:gd name="connsiteX1" fmla="*/ 9822689 w 9830004"/>
              <a:gd name="connsiteY1" fmla="*/ 466009 h 6676614"/>
              <a:gd name="connsiteX2" fmla="*/ 9830004 w 9830004"/>
              <a:gd name="connsiteY2" fmla="*/ 5067270 h 6676614"/>
              <a:gd name="connsiteX3" fmla="*/ 671374 w 9830004"/>
              <a:gd name="connsiteY3" fmla="*/ 6676614 h 6676614"/>
              <a:gd name="connsiteX4" fmla="*/ 678689 w 9830004"/>
              <a:gd name="connsiteY4" fmla="*/ 458694 h 6676614"/>
              <a:gd name="connsiteX0" fmla="*/ 7315 w 9158630"/>
              <a:gd name="connsiteY0" fmla="*/ 458694 h 6676614"/>
              <a:gd name="connsiteX1" fmla="*/ 9151315 w 9158630"/>
              <a:gd name="connsiteY1" fmla="*/ 466009 h 6676614"/>
              <a:gd name="connsiteX2" fmla="*/ 9158630 w 9158630"/>
              <a:gd name="connsiteY2" fmla="*/ 5067270 h 6676614"/>
              <a:gd name="connsiteX3" fmla="*/ 0 w 9158630"/>
              <a:gd name="connsiteY3" fmla="*/ 6676614 h 6676614"/>
              <a:gd name="connsiteX4" fmla="*/ 7315 w 9158630"/>
              <a:gd name="connsiteY4" fmla="*/ 458694 h 6676614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11641 h 6210605"/>
              <a:gd name="connsiteX1" fmla="*/ 9151315 w 9158630"/>
              <a:gd name="connsiteY1" fmla="*/ 0 h 6210605"/>
              <a:gd name="connsiteX2" fmla="*/ 9158630 w 9158630"/>
              <a:gd name="connsiteY2" fmla="*/ 4601261 h 6210605"/>
              <a:gd name="connsiteX3" fmla="*/ 0 w 9158630"/>
              <a:gd name="connsiteY3" fmla="*/ 6210605 h 6210605"/>
              <a:gd name="connsiteX4" fmla="*/ 7315 w 9158630"/>
              <a:gd name="connsiteY4" fmla="*/ 11641 h 621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30" h="6210605">
                <a:moveTo>
                  <a:pt x="7315" y="11641"/>
                </a:moveTo>
                <a:lnTo>
                  <a:pt x="9151315" y="0"/>
                </a:lnTo>
                <a:cubicBezTo>
                  <a:pt x="9153753" y="1533754"/>
                  <a:pt x="9156192" y="3067507"/>
                  <a:pt x="9158630" y="4601261"/>
                </a:cubicBezTo>
                <a:lnTo>
                  <a:pt x="0" y="6210605"/>
                </a:lnTo>
                <a:cubicBezTo>
                  <a:pt x="2438" y="4137965"/>
                  <a:pt x="4877" y="2084281"/>
                  <a:pt x="7315" y="11641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600" dirty="0">
              <a:solidFill>
                <a:srgbClr val="003064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68313" y="1648999"/>
            <a:ext cx="8207375" cy="1275946"/>
          </a:xfrm>
        </p:spPr>
        <p:txBody>
          <a:bodyPr anchor="t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68313" y="2896255"/>
            <a:ext cx="8207375" cy="9287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61" y="5370727"/>
            <a:ext cx="2236345" cy="112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30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/>
          <p:cNvSpPr/>
          <p:nvPr userDrawn="1"/>
        </p:nvSpPr>
        <p:spPr bwMode="gray">
          <a:xfrm>
            <a:off x="-21946" y="-30748"/>
            <a:ext cx="9187891" cy="6241354"/>
          </a:xfrm>
          <a:custGeom>
            <a:avLst/>
            <a:gdLst>
              <a:gd name="connsiteX0" fmla="*/ 678689 w 9830004"/>
              <a:gd name="connsiteY0" fmla="*/ 458694 h 6676614"/>
              <a:gd name="connsiteX1" fmla="*/ 9822689 w 9830004"/>
              <a:gd name="connsiteY1" fmla="*/ 466009 h 6676614"/>
              <a:gd name="connsiteX2" fmla="*/ 9830004 w 9830004"/>
              <a:gd name="connsiteY2" fmla="*/ 5067270 h 6676614"/>
              <a:gd name="connsiteX3" fmla="*/ 671374 w 9830004"/>
              <a:gd name="connsiteY3" fmla="*/ 6676614 h 6676614"/>
              <a:gd name="connsiteX4" fmla="*/ 678689 w 9830004"/>
              <a:gd name="connsiteY4" fmla="*/ 458694 h 6676614"/>
              <a:gd name="connsiteX0" fmla="*/ 7315 w 9158630"/>
              <a:gd name="connsiteY0" fmla="*/ 458694 h 6676614"/>
              <a:gd name="connsiteX1" fmla="*/ 9151315 w 9158630"/>
              <a:gd name="connsiteY1" fmla="*/ 466009 h 6676614"/>
              <a:gd name="connsiteX2" fmla="*/ 9158630 w 9158630"/>
              <a:gd name="connsiteY2" fmla="*/ 5067270 h 6676614"/>
              <a:gd name="connsiteX3" fmla="*/ 0 w 9158630"/>
              <a:gd name="connsiteY3" fmla="*/ 6676614 h 6676614"/>
              <a:gd name="connsiteX4" fmla="*/ 7315 w 9158630"/>
              <a:gd name="connsiteY4" fmla="*/ 458694 h 6676614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11641 h 6210605"/>
              <a:gd name="connsiteX1" fmla="*/ 9151315 w 9158630"/>
              <a:gd name="connsiteY1" fmla="*/ 0 h 6210605"/>
              <a:gd name="connsiteX2" fmla="*/ 9158630 w 9158630"/>
              <a:gd name="connsiteY2" fmla="*/ 4601261 h 6210605"/>
              <a:gd name="connsiteX3" fmla="*/ 0 w 9158630"/>
              <a:gd name="connsiteY3" fmla="*/ 6210605 h 6210605"/>
              <a:gd name="connsiteX4" fmla="*/ 7315 w 9158630"/>
              <a:gd name="connsiteY4" fmla="*/ 11641 h 621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30" h="6210605">
                <a:moveTo>
                  <a:pt x="7315" y="11641"/>
                </a:moveTo>
                <a:lnTo>
                  <a:pt x="9151315" y="0"/>
                </a:lnTo>
                <a:cubicBezTo>
                  <a:pt x="9153753" y="1533754"/>
                  <a:pt x="9156192" y="3067507"/>
                  <a:pt x="9158630" y="4601261"/>
                </a:cubicBezTo>
                <a:lnTo>
                  <a:pt x="0" y="6210605"/>
                </a:lnTo>
                <a:cubicBezTo>
                  <a:pt x="2438" y="4137965"/>
                  <a:pt x="4877" y="2084281"/>
                  <a:pt x="7315" y="11641"/>
                </a:cubicBezTo>
                <a:close/>
              </a:path>
            </a:pathLst>
          </a:custGeom>
          <a:solidFill>
            <a:srgbClr val="7F97B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600" dirty="0">
              <a:solidFill>
                <a:srgbClr val="003064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68313" y="1648999"/>
            <a:ext cx="8207375" cy="1275946"/>
          </a:xfrm>
        </p:spPr>
        <p:txBody>
          <a:bodyPr anchor="t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68313" y="2896255"/>
            <a:ext cx="8207375" cy="9287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29" y="5298486"/>
            <a:ext cx="2236345" cy="112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33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851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4E86-6436-4DE3-8612-38D03D3C3FB4}" type="datetimeFigureOut">
              <a:rPr lang="de-DE" smtClean="0"/>
              <a:t>08.09.2016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0D70-84A4-47E1-AEA8-44018DF07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801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68312" y="1960723"/>
            <a:ext cx="4751760" cy="427659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 bwMode="gray">
          <a:xfrm>
            <a:off x="5404977" y="2060575"/>
            <a:ext cx="3275013" cy="298860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7782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79829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42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4E86-6436-4DE3-8612-38D03D3C3FB4}" type="datetimeFigureOut">
              <a:rPr lang="de-DE" smtClean="0"/>
              <a:t>08.09.2016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0D70-84A4-47E1-AEA8-44018DF07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71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4E86-6436-4DE3-8612-38D03D3C3FB4}" type="datetimeFigureOut">
              <a:rPr lang="de-DE" smtClean="0"/>
              <a:t>08.09.2016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0D70-84A4-47E1-AEA8-44018DF07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18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4E86-6436-4DE3-8612-38D03D3C3FB4}" type="datetimeFigureOut">
              <a:rPr lang="de-DE" smtClean="0"/>
              <a:t>08.09.2016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0D70-84A4-47E1-AEA8-44018DF07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73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4E86-6436-4DE3-8612-38D03D3C3FB4}" type="datetimeFigureOut">
              <a:rPr lang="de-DE" smtClean="0"/>
              <a:t>08.09.2016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0D70-84A4-47E1-AEA8-44018DF07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9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4E86-6436-4DE3-8612-38D03D3C3FB4}" type="datetimeFigureOut">
              <a:rPr lang="de-DE" smtClean="0"/>
              <a:t>08.09.2016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0D70-84A4-47E1-AEA8-44018DF07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83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D4E86-6436-4DE3-8612-38D03D3C3FB4}" type="datetimeFigureOut">
              <a:rPr lang="de-DE" smtClean="0"/>
              <a:t>08.09.2016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D0D70-84A4-47E1-AEA8-44018DF07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5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36513" y="6524625"/>
            <a:ext cx="9180513" cy="360363"/>
          </a:xfrm>
          <a:prstGeom prst="rect">
            <a:avLst/>
          </a:prstGeom>
          <a:solidFill>
            <a:srgbClr val="2E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7964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027" name="Grafik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9575"/>
            <a:ext cx="40592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03288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9144000" cy="395288"/>
          </a:xfrm>
          <a:prstGeom prst="rect">
            <a:avLst/>
          </a:prstGeom>
          <a:solidFill>
            <a:srgbClr val="0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5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36513" y="6524625"/>
            <a:ext cx="9180513" cy="360363"/>
          </a:xfrm>
          <a:prstGeom prst="rect">
            <a:avLst/>
          </a:prstGeom>
          <a:solidFill>
            <a:srgbClr val="2E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1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Grafik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9575"/>
            <a:ext cx="40592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03288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9144000" cy="395288"/>
          </a:xfrm>
          <a:prstGeom prst="rect">
            <a:avLst/>
          </a:prstGeom>
          <a:solidFill>
            <a:srgbClr val="0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6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gray">
          <a:xfrm>
            <a:off x="0" y="1736725"/>
            <a:ext cx="9144000" cy="4679950"/>
          </a:xfrm>
          <a:prstGeom prst="rect">
            <a:avLst/>
          </a:prstGeom>
          <a:solidFill>
            <a:srgbClr val="F2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3064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68313" y="548680"/>
            <a:ext cx="5975895" cy="9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68312" y="1960723"/>
            <a:ext cx="8207376" cy="4276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/>
        </p:nvSpPr>
        <p:spPr bwMode="gray">
          <a:xfrm>
            <a:off x="468312" y="6496655"/>
            <a:ext cx="2591520" cy="26161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100" b="1" dirty="0">
                <a:solidFill>
                  <a:srgbClr val="003064"/>
                </a:solidFill>
                <a:latin typeface="Arial"/>
                <a:cs typeface="+mn-cs"/>
              </a:rPr>
              <a:t>Schleswig-Holstein.</a:t>
            </a:r>
            <a:r>
              <a:rPr lang="de-DE" sz="1100" dirty="0">
                <a:solidFill>
                  <a:srgbClr val="003064"/>
                </a:solidFill>
                <a:latin typeface="Arial"/>
                <a:cs typeface="+mn-cs"/>
              </a:rPr>
              <a:t> Der echte Norden.			 </a:t>
            </a:r>
          </a:p>
        </p:txBody>
      </p:sp>
      <p:sp>
        <p:nvSpPr>
          <p:cNvPr id="10" name="Rechteck 9"/>
          <p:cNvSpPr/>
          <p:nvPr/>
        </p:nvSpPr>
        <p:spPr bwMode="gray">
          <a:xfrm>
            <a:off x="7956376" y="6496655"/>
            <a:ext cx="719312" cy="26161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F9AB9677-A9BE-4458-9A0E-236B5D443DAA}" type="slidenum">
              <a:rPr lang="de-DE" sz="1100" b="1" smtClean="0">
                <a:solidFill>
                  <a:srgbClr val="003064"/>
                </a:solidFill>
                <a:latin typeface="Arial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100" dirty="0">
              <a:solidFill>
                <a:srgbClr val="003064"/>
              </a:solidFill>
              <a:latin typeface="Arial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84" y="475013"/>
            <a:ext cx="1820654" cy="913186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 bwMode="gray">
          <a:xfrm>
            <a:off x="6275183" y="6497507"/>
            <a:ext cx="1903328" cy="26161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100" b="1" dirty="0">
                <a:solidFill>
                  <a:srgbClr val="003064"/>
                </a:solidFill>
                <a:latin typeface="Arial"/>
                <a:cs typeface="+mn-cs"/>
              </a:rPr>
              <a:t>Axel Strunk, LLUR 82</a:t>
            </a:r>
            <a:endParaRPr lang="de-DE" sz="1100" dirty="0">
              <a:solidFill>
                <a:srgbClr val="003064"/>
              </a:solidFill>
              <a:latin typeface="Arial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" y="6032665"/>
            <a:ext cx="563427" cy="35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1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1238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9575" indent="-14287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492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76275" indent="-13335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19EE9E65-7B04-4F0D-B3DD-97943EDF58BC@fritz.box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8915" y="1207671"/>
            <a:ext cx="8272915" cy="3438220"/>
          </a:xfrm>
        </p:spPr>
        <p:txBody>
          <a:bodyPr/>
          <a:lstStyle/>
          <a:p>
            <a:r>
              <a:rPr lang="de-DE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Fördermöglichkeiten und Förderverfahren von Projekten in der</a:t>
            </a:r>
          </a:p>
          <a:p>
            <a:r>
              <a:rPr lang="de-DE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AktivRegion Alsterland</a:t>
            </a:r>
          </a:p>
          <a:p>
            <a:endParaRPr lang="de-DE" sz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de-DE" sz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de-DE" sz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de-DE" sz="2800" dirty="0">
                <a:solidFill>
                  <a:srgbClr val="2E2E64"/>
                </a:solidFill>
                <a:latin typeface="Calibri" panose="020F0502020204030204" pitchFamily="34" charset="0"/>
              </a:rPr>
              <a:t>Imke Wolff</a:t>
            </a:r>
          </a:p>
          <a:p>
            <a:r>
              <a:rPr lang="de-DE" sz="2800" dirty="0">
                <a:solidFill>
                  <a:srgbClr val="2E2E64"/>
                </a:solidFill>
                <a:latin typeface="Calibri" panose="020F0502020204030204" pitchFamily="34" charset="0"/>
              </a:rPr>
              <a:t> Sabine Zeis</a:t>
            </a:r>
          </a:p>
        </p:txBody>
      </p:sp>
    </p:spTree>
    <p:extLst>
      <p:ext uri="{BB962C8B-B14F-4D97-AF65-F5344CB8AC3E}">
        <p14:creationId xmlns:p14="http://schemas.microsoft.com/office/powerpoint/2010/main" val="77308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9908" y="694117"/>
            <a:ext cx="8771070" cy="5255155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Förderquoten: </a:t>
            </a:r>
          </a:p>
          <a:p>
            <a:pPr marL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Privates Projekt: 				45%</a:t>
            </a:r>
          </a:p>
          <a:p>
            <a:pPr marL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Öffentliches Projekt: 			55%</a:t>
            </a:r>
          </a:p>
          <a:p>
            <a:pPr marL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Privates gemeinnütziges Projekt: 	70%</a:t>
            </a:r>
          </a:p>
          <a:p>
            <a:pPr marL="698500" defTabSz="6223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Zusätzlich je 5% für besonderes ehrenamtliches Engagement oder besondere Barrierefreiheit möglich</a:t>
            </a:r>
          </a:p>
          <a:p>
            <a:pPr indent="106363">
              <a:buFont typeface="Courier New" panose="02070309020205020404" pitchFamily="49" charset="0"/>
              <a:buChar char="o"/>
            </a:pPr>
            <a:endParaRPr lang="de-DE" sz="2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8" y="476013"/>
            <a:ext cx="132904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8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31020"/>
              </p:ext>
            </p:extLst>
          </p:nvPr>
        </p:nvGraphicFramePr>
        <p:xfrm>
          <a:off x="369454" y="963751"/>
          <a:ext cx="8092875" cy="5481059"/>
        </p:xfrm>
        <a:graphic>
          <a:graphicData uri="http://schemas.openxmlformats.org/drawingml/2006/table">
            <a:tbl>
              <a:tblPr firstRow="1" firstCol="1" bandRow="1"/>
              <a:tblGrid>
                <a:gridCol w="2251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7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0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Projektträger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Öffentliche Projektträger und öffentlich-rechtliche Körperschaften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Gemeinnützige Träger mit entsprechender Anerkennung durch das Finanzamt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Sonstige Träger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3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Förderquote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55 %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70 %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45 %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3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Deckelung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100.000 €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100.000 €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100.000</a:t>
                      </a:r>
                      <a:r>
                        <a:rPr lang="de-DE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€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9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Querschnittsthema 1:</a:t>
                      </a:r>
                      <a:endParaRPr lang="de-DE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ehrenamtliches Engagement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+ 5 %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+ 5 %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+ 5 %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3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Querschnittsthema</a:t>
                      </a:r>
                      <a:r>
                        <a:rPr lang="de-DE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2: Barrierefreiheit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+ 5 %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+ 5 %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+ 5 %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729"/>
            <a:ext cx="132904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7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" y="3166046"/>
            <a:ext cx="1376583" cy="194251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058" y="2715798"/>
            <a:ext cx="190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Projektträger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56" y="2378990"/>
            <a:ext cx="1016826" cy="101682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49294" y="3325203"/>
            <a:ext cx="189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Regional-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management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24" y="4075765"/>
            <a:ext cx="1688510" cy="1497146"/>
          </a:xfrm>
          <a:prstGeom prst="rect">
            <a:avLst/>
          </a:prstGeom>
        </p:spPr>
      </p:pic>
      <p:sp>
        <p:nvSpPr>
          <p:cNvPr id="7" name="Nach unten gekrümmter Pfeil 6"/>
          <p:cNvSpPr/>
          <p:nvPr/>
        </p:nvSpPr>
        <p:spPr>
          <a:xfrm>
            <a:off x="1757426" y="1846782"/>
            <a:ext cx="2328758" cy="8507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Nach unten gekrümmter Pfeil 7"/>
          <p:cNvSpPr/>
          <p:nvPr/>
        </p:nvSpPr>
        <p:spPr>
          <a:xfrm rot="10800000">
            <a:off x="1651864" y="4979861"/>
            <a:ext cx="2304256" cy="8467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9" name="Picture 2" descr="Malvorlage  Telef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92" y="4160264"/>
            <a:ext cx="1325499" cy="9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71" y="3148014"/>
            <a:ext cx="672488" cy="72523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48" y="2526730"/>
            <a:ext cx="2898441" cy="2898441"/>
          </a:xfrm>
          <a:prstGeom prst="rect">
            <a:avLst/>
          </a:prstGeom>
        </p:spPr>
      </p:pic>
      <p:sp>
        <p:nvSpPr>
          <p:cNvPr id="12" name="Flussdiagramm: Verbindungsstelle 11"/>
          <p:cNvSpPr/>
          <p:nvPr/>
        </p:nvSpPr>
        <p:spPr>
          <a:xfrm>
            <a:off x="3994610" y="3824430"/>
            <a:ext cx="121327" cy="12832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5166408" y="2602688"/>
            <a:ext cx="792088" cy="385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369326" y="1615949"/>
            <a:ext cx="364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Beirat/Vorstand Alsterland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70" y="4918126"/>
            <a:ext cx="1265979" cy="1354633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503867" y="447556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LLUR Lübeck</a:t>
            </a:r>
          </a:p>
        </p:txBody>
      </p:sp>
      <p:sp>
        <p:nvSpPr>
          <p:cNvPr id="19" name="Pfeil nach unten 18"/>
          <p:cNvSpPr/>
          <p:nvPr/>
        </p:nvSpPr>
        <p:spPr>
          <a:xfrm>
            <a:off x="7050691" y="3584771"/>
            <a:ext cx="460336" cy="782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1" name="Grafik 20" descr="Y:\AktivRegionAlsterland\Logo + CD Alsterland\Logo Alsterland\Logo mit Slogan\ALslogan A4 CMYK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84" y="3124635"/>
            <a:ext cx="1117182" cy="33685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feld 21"/>
          <p:cNvSpPr txBox="1"/>
          <p:nvPr/>
        </p:nvSpPr>
        <p:spPr>
          <a:xfrm>
            <a:off x="895438" y="913599"/>
            <a:ext cx="491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Der Weg von Projekten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0" y="0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AktivRegion Alsterland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2245" r="3980" b="12464"/>
          <a:stretch/>
        </p:blipFill>
        <p:spPr>
          <a:xfrm>
            <a:off x="6039990" y="2060252"/>
            <a:ext cx="2574811" cy="140123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28" y="424686"/>
            <a:ext cx="132904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69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1342" y="1890301"/>
            <a:ext cx="8766314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Mehrwertsteuer ist nicht förderfähig (Ausnahme: RM)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Fördersätze gemäß der jeweiligen IES (45%,</a:t>
            </a:r>
            <a:r>
              <a:rPr kumimoji="0" lang="de-DE" altLang="de-DE" sz="28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55%, 70%)</a:t>
            </a:r>
            <a:endParaRPr kumimoji="0" lang="de-DE" altLang="de-DE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Eigenanteil Projektträger an </a:t>
            </a:r>
            <a:r>
              <a:rPr kumimoji="0" lang="de-DE" altLang="de-DE" sz="2800" b="1" i="0" u="sng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förderfähigen</a:t>
            </a: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Kosten: 							</a:t>
            </a:r>
            <a:r>
              <a:rPr kumimoji="0" lang="de-DE" altLang="de-DE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mind</a:t>
            </a:r>
            <a:r>
              <a:rPr lang="de-DE" altLang="de-DE" sz="2800" b="1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estens</a:t>
            </a:r>
            <a:r>
              <a:rPr lang="de-DE" altLang="de-DE" sz="28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10%  </a:t>
            </a:r>
          </a:p>
          <a:p>
            <a:pPr marL="285750" marR="0" lvl="0" indent="-285750" defTabSz="914400" eaLnBrk="1" fontAlgn="auto" latinLnBrk="0" hangingPunct="1"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Mindest-Zuschuss: kommunale Projektträger:</a:t>
            </a:r>
            <a:r>
              <a:rPr lang="de-DE" altLang="de-DE" sz="28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7.500 €                                                            		      	</a:t>
            </a:r>
            <a:r>
              <a:rPr lang="de-DE" altLang="de-DE" sz="28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private Projektträger</a:t>
            </a:r>
            <a:r>
              <a:rPr lang="de-DE" altLang="de-DE" sz="28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		</a:t>
            </a: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3.000 €</a:t>
            </a:r>
          </a:p>
          <a:p>
            <a:pPr marL="285750" marR="0" lvl="0" indent="-285750" defTabSz="908050" eaLnBrk="1" fontAlgn="auto" latinLnBrk="0" hangingPunct="1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Ø"/>
              <a:tabLst>
                <a:tab pos="6364288" algn="l"/>
                <a:tab pos="6902450" algn="l"/>
                <a:tab pos="6992938" algn="l"/>
              </a:tabLst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Höchst-Zuschuss (Deckelung):		</a:t>
            </a:r>
            <a:r>
              <a:rPr kumimoji="0" lang="de-DE" altLang="de-DE" sz="28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100.000 €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496"/>
            <a:ext cx="1329043" cy="64013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22474" y="797134"/>
            <a:ext cx="787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Allgemeine Grundsätze:</a:t>
            </a:r>
          </a:p>
        </p:txBody>
      </p:sp>
    </p:spTree>
    <p:extLst>
      <p:ext uri="{BB962C8B-B14F-4D97-AF65-F5344CB8AC3E}">
        <p14:creationId xmlns:p14="http://schemas.microsoft.com/office/powerpoint/2010/main" val="376662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61508" y="2097695"/>
            <a:ext cx="8766314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Antragstellung fortlaufend möglich</a:t>
            </a:r>
          </a:p>
          <a:p>
            <a:pPr marL="285750" marR="0" lvl="0" indent="-285750" defTabSz="914400" eaLnBrk="1" fontAlgn="auto" latinLnBrk="0" hangingPunct="1"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altLang="de-DE" sz="28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etwa 8 Sitzungen</a:t>
            </a:r>
            <a:r>
              <a:rPr kumimoji="0" lang="de-DE" altLang="de-DE" sz="28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der Entscheidungsgremien pro </a:t>
            </a:r>
            <a:r>
              <a:rPr lang="de-DE" altLang="de-DE" sz="2800" b="1" kern="0" noProof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Jahr</a:t>
            </a:r>
            <a:endParaRPr kumimoji="0" lang="de-DE" altLang="de-DE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60363" marR="0" lvl="0" indent="-360363" defTabSz="914400" eaLnBrk="1" fontAlgn="auto" latinLnBrk="0" hangingPunct="1"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Zweckbindungsfrist  für investive Projekte: 5 Jahre ab Datum der Schlusszahlung LLUR </a:t>
            </a:r>
          </a:p>
          <a:p>
            <a:pPr marL="285750" marR="0" lvl="0" indent="-285750" defTabSz="91440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>
                <a:tab pos="360363" algn="l"/>
              </a:tabLst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Ausgaben müssen zwischen dem 01.01.2014 und dem   	31.12.2023 entstanden und von der Zahlstelle erstattet 	worden sein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496"/>
            <a:ext cx="1329043" cy="6401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22474" y="900831"/>
            <a:ext cx="787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Allgemeine Grundsätze:</a:t>
            </a:r>
          </a:p>
        </p:txBody>
      </p:sp>
    </p:spTree>
    <p:extLst>
      <p:ext uri="{BB962C8B-B14F-4D97-AF65-F5344CB8AC3E}">
        <p14:creationId xmlns:p14="http://schemas.microsoft.com/office/powerpoint/2010/main" val="124234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533" y="984116"/>
            <a:ext cx="8354813" cy="597592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Erforderliche Unterlagen und Angaben:</a:t>
            </a:r>
          </a:p>
          <a:p>
            <a:pPr lvl="0">
              <a:lnSpc>
                <a:spcPct val="120000"/>
              </a:lnSpc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Einen festen Ansprechpartner für die Projektlaufzeit</a:t>
            </a:r>
          </a:p>
          <a:p>
            <a:pPr lvl="0">
              <a:lnSpc>
                <a:spcPct val="120000"/>
              </a:lnSpc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Projektdatenblatt der AktivRegion mit ausführlicher Projektbeschreibung </a:t>
            </a:r>
          </a:p>
          <a:p>
            <a:pPr>
              <a:lnSpc>
                <a:spcPct val="120000"/>
              </a:lnSpc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Nachvollziehbare Kostenschätzung</a:t>
            </a:r>
          </a:p>
          <a:p>
            <a:pPr>
              <a:lnSpc>
                <a:spcPct val="120000"/>
              </a:lnSpc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Durchführungszeitraum des Projektes</a:t>
            </a:r>
          </a:p>
          <a:p>
            <a:pPr lvl="0">
              <a:lnSpc>
                <a:spcPct val="120000"/>
              </a:lnSpc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LEADER-Antrag (Anlage 3g)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99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534" y="957740"/>
            <a:ext cx="8381190" cy="597592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Erforderliche Unterlagen und Angaben:</a:t>
            </a:r>
          </a:p>
          <a:p>
            <a:pPr lvl="0">
              <a:lnSpc>
                <a:spcPct val="120000"/>
              </a:lnSpc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Kosten- und Finanzierungsplan (Anlage 5a)</a:t>
            </a:r>
          </a:p>
          <a:p>
            <a:pPr lvl="0">
              <a:lnSpc>
                <a:spcPct val="120000"/>
              </a:lnSpc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Erklärung zum Mindestlohngesetz (Anlage 9)</a:t>
            </a:r>
          </a:p>
          <a:p>
            <a:pPr lvl="0"/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Fundierte Wirtschaftlichkeitsbetrachtung für mindestens den gesamten Zeitraum der Nutzungsbindung</a:t>
            </a:r>
          </a:p>
          <a:p>
            <a:pPr lvl="0">
              <a:lnSpc>
                <a:spcPct val="120000"/>
              </a:lnSpc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Nachweis der gesicherten Finanzierung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41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8981" y="490059"/>
            <a:ext cx="8804341" cy="580043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Aft>
                <a:spcPts val="1200"/>
              </a:spcAft>
              <a:tabLst>
                <a:tab pos="447675" algn="l"/>
              </a:tabLst>
            </a:pPr>
            <a:r>
              <a:rPr lang="de-DE" b="1" dirty="0">
                <a:solidFill>
                  <a:srgbClr val="002060"/>
                </a:solidFill>
                <a:latin typeface="Calibri" pitchFamily="34" charset="0"/>
              </a:rPr>
              <a:t> 	</a:t>
            </a:r>
            <a:r>
              <a:rPr lang="de-DE" sz="3600" b="1" dirty="0">
                <a:solidFill>
                  <a:srgbClr val="002060"/>
                </a:solidFill>
                <a:latin typeface="Calibri" pitchFamily="34" charset="0"/>
              </a:rPr>
              <a:t>Aktuelle Projekte:</a:t>
            </a:r>
            <a:endParaRPr lang="de-DE" sz="1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444500" indent="-4445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073150" algn="l"/>
                <a:tab pos="1250950" algn="l"/>
              </a:tabLst>
            </a:pPr>
            <a:r>
              <a:rPr lang="de-DE" sz="2800" b="1" dirty="0">
                <a:solidFill>
                  <a:srgbClr val="002060"/>
                </a:solidFill>
                <a:latin typeface="Calibri" pitchFamily="34" charset="0"/>
              </a:rPr>
              <a:t>P07 „Naturraum für heute und morgen“, </a:t>
            </a:r>
          </a:p>
          <a:p>
            <a:pPr lvl="1" algn="l" eaLnBrk="1" hangingPunct="1">
              <a:spcBef>
                <a:spcPts val="0"/>
              </a:spcBef>
              <a:spcAft>
                <a:spcPts val="600"/>
              </a:spcAft>
              <a:tabLst>
                <a:tab pos="1250950" algn="l"/>
              </a:tabLst>
            </a:pPr>
            <a:r>
              <a:rPr lang="de-DE" b="1" dirty="0">
                <a:solidFill>
                  <a:srgbClr val="002060"/>
                </a:solidFill>
                <a:latin typeface="Calibri" pitchFamily="34" charset="0"/>
              </a:rPr>
              <a:t>         Elterninitiative Todendorf</a:t>
            </a:r>
          </a:p>
          <a:p>
            <a:pPr marL="457200" indent="-457200" algn="l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2060"/>
                </a:solidFill>
                <a:latin typeface="Calibri" pitchFamily="34" charset="0"/>
              </a:rPr>
              <a:t>P08 „Grünes Klassenzimmer“, Gut Wulfsdorf</a:t>
            </a:r>
          </a:p>
          <a:p>
            <a:pPr marL="457200" indent="-457200" algn="l" defTabSz="12509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2060"/>
                </a:solidFill>
                <a:latin typeface="Calibri" pitchFamily="34" charset="0"/>
              </a:rPr>
              <a:t>P09 „Wohnprojekt Nahe“,</a:t>
            </a:r>
          </a:p>
          <a:p>
            <a:pPr algn="l" defTabSz="1250950" eaLnBrk="1" hangingPunct="1">
              <a:spcBef>
                <a:spcPts val="0"/>
              </a:spcBef>
              <a:spcAft>
                <a:spcPts val="600"/>
              </a:spcAft>
            </a:pPr>
            <a:r>
              <a:rPr lang="de-DE" sz="2800" b="1" dirty="0">
                <a:solidFill>
                  <a:srgbClr val="002060"/>
                </a:solidFill>
                <a:latin typeface="Calibri" pitchFamily="34" charset="0"/>
              </a:rPr>
              <a:t>               Verein Miteinander aktiv bleiben</a:t>
            </a:r>
          </a:p>
          <a:p>
            <a:pPr marL="457200" indent="-457200" algn="l" defTabSz="12509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2060"/>
                </a:solidFill>
                <a:latin typeface="Calibri" pitchFamily="34" charset="0"/>
              </a:rPr>
              <a:t>P10 „AHA-Busmobilitätskonzept“,</a:t>
            </a:r>
          </a:p>
          <a:p>
            <a:pPr algn="l" defTabSz="1073150" eaLnBrk="1" hangingPunct="1">
              <a:spcBef>
                <a:spcPts val="0"/>
              </a:spcBef>
              <a:spcAft>
                <a:spcPts val="600"/>
              </a:spcAft>
              <a:tabLst>
                <a:tab pos="1073150" algn="l"/>
              </a:tabLst>
            </a:pPr>
            <a:r>
              <a:rPr lang="de-DE" sz="2800" b="1" dirty="0">
                <a:solidFill>
                  <a:srgbClr val="002060"/>
                </a:solidFill>
                <a:latin typeface="Calibri" pitchFamily="34" charset="0"/>
              </a:rPr>
              <a:t>             Zentrum für interkulturelle Bildung und Arbeit e. V.</a:t>
            </a:r>
          </a:p>
          <a:p>
            <a:pPr marL="457200" indent="-457200" algn="l" defTabSz="125095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2060"/>
                </a:solidFill>
                <a:latin typeface="Calibri" pitchFamily="34" charset="0"/>
              </a:rPr>
              <a:t>P11 „Blüh- und Bienennährwiesen“, Henstedt-Ulzburg</a:t>
            </a:r>
          </a:p>
          <a:p>
            <a:pPr marL="457200" indent="-457200" algn="l" defTabSz="125095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2060"/>
                </a:solidFill>
                <a:latin typeface="Calibri" pitchFamily="34" charset="0"/>
              </a:rPr>
              <a:t>P13 „Gläserne Bäckerei“, Gut </a:t>
            </a:r>
            <a:r>
              <a:rPr lang="de-DE" sz="2800" b="1" dirty="0" err="1">
                <a:solidFill>
                  <a:srgbClr val="002060"/>
                </a:solidFill>
                <a:latin typeface="Calibri" pitchFamily="34" charset="0"/>
              </a:rPr>
              <a:t>Wulksfelde</a:t>
            </a:r>
            <a:endParaRPr lang="de-DE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marL="457200" indent="-457200" algn="l" defTabSz="12509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2060"/>
                </a:solidFill>
                <a:latin typeface="Calibri" pitchFamily="34" charset="0"/>
              </a:rPr>
              <a:t>4 weitere Projekte zur Abstimmung auf Vorstandssitzung am 15.09.2016</a:t>
            </a:r>
          </a:p>
          <a:p>
            <a:pPr marL="457200" indent="-457200" algn="l" defTabSz="12509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algn="l" defTabSz="1250950" eaLnBrk="1" hangingPunct="1">
              <a:spcBef>
                <a:spcPts val="0"/>
              </a:spcBef>
            </a:pPr>
            <a:endParaRPr lang="de-DE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algn="l" defTabSz="1250950" eaLnBrk="1" hangingPunct="1">
              <a:spcBef>
                <a:spcPts val="0"/>
              </a:spcBef>
            </a:pPr>
            <a:endParaRPr lang="de-DE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algn="l" defTabSz="1250950" eaLnBrk="1" hangingPunct="1">
              <a:spcBef>
                <a:spcPts val="0"/>
              </a:spcBef>
            </a:pPr>
            <a:endParaRPr lang="de-DE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algn="l" defTabSz="1250950" eaLnBrk="1" hangingPunct="1">
              <a:spcBef>
                <a:spcPts val="0"/>
              </a:spcBef>
            </a:pPr>
            <a:endParaRPr lang="de-DE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07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930" y="44624"/>
            <a:ext cx="9139070" cy="288032"/>
          </a:xfrm>
        </p:spPr>
        <p:txBody>
          <a:bodyPr/>
          <a:lstStyle/>
          <a:p>
            <a:r>
              <a:rPr lang="de-DE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Budgettabelle AR Alsterland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29716"/>
              </p:ext>
            </p:extLst>
          </p:nvPr>
        </p:nvGraphicFramePr>
        <p:xfrm>
          <a:off x="11465" y="415638"/>
          <a:ext cx="9132538" cy="6077527"/>
        </p:xfrm>
        <a:graphic>
          <a:graphicData uri="http://schemas.openxmlformats.org/drawingml/2006/table">
            <a:tbl>
              <a:tblPr/>
              <a:tblGrid>
                <a:gridCol w="1061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2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42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2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51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2093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 Titel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Träger-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schaft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Bildung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Wachstum und Innovation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Klimawandel und Energie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Nachhaltige Daseinsvorsorge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Gesamtbudget 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Entwicklung und Vernetzung einer Bildungsland-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schaft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Bildungskette – lebenslanges Lernen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Regionale Produkte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Energieversorgung, Energieeffizienz, Klimaschutz-maßnahmen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Mobilität im ländlichen Raum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Lebendiges Dorf für Jung und Alt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Innenentwicklung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Freizeit und Naherholung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Gesundheit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 Alsterland 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274.560,00 €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68.640,00 €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343.200,00 €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2.402.400,00 €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0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P07 Naturraum für heute und morgen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P08 Grünes Klassenzimmer Gut Wulfsdorf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privat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93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P09 Wohnprojekt Nahe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93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P10 AHA-Busmobilitätskonzept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27.200,00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4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P11 Blüh- und Bienennährwiesen HU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öffentl.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14.426,40 €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14.426,40 €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56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P13 Gläserne Bäckerei Gut Wulkfelde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185.860,00 €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68.640,00 €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263.200,00 €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115.800,00 €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271.573,60 €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143.000,00 €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2.112.073,60 €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Prozent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47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-79131" y="571501"/>
            <a:ext cx="8229600" cy="940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Förderung der Integrierten ländlichen Entwicklung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40190" y="1423596"/>
            <a:ext cx="8229600" cy="48804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Förderung aus dem Landesprogramm ländlicher Raum (LPLR)</a:t>
            </a:r>
          </a:p>
          <a:p>
            <a:pPr marR="0" lvl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LEADER (AktivRegionen) </a:t>
            </a:r>
          </a:p>
          <a:p>
            <a:pPr marR="0" lvl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Modernisierung ländlicher Wege</a:t>
            </a:r>
          </a:p>
          <a:p>
            <a:pPr marR="0" lvl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Breitband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kumimoji="0" lang="de-DE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00FF00"/>
                </a:highlight>
                <a:uLnTx/>
                <a:uFillTx/>
                <a:latin typeface="Calibri"/>
              </a:rPr>
              <a:t>Integrierte ländliche Entwicklung (ILE)</a:t>
            </a:r>
            <a:r>
              <a:rPr kumimoji="0" lang="de-DE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mit</a:t>
            </a:r>
          </a:p>
          <a:p>
            <a:pPr marL="642938" marR="0" lvl="2" indent="-28575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Basisdienstleistungen Nahversorgung und Bildung</a:t>
            </a:r>
          </a:p>
          <a:p>
            <a:pPr marL="642938" marR="0" lvl="2" indent="-28575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ländlichem Tourismus</a:t>
            </a:r>
          </a:p>
          <a:p>
            <a:pPr marL="642938" marR="0" lvl="2" indent="-28575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Erhaltung des kulturellen Erbes</a:t>
            </a:r>
          </a:p>
          <a:p>
            <a:pPr marL="0" marR="0" lvl="2" indent="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de-DE" sz="2200" b="1" u="sng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Förderung </a:t>
            </a:r>
            <a:r>
              <a:rPr lang="de-DE" sz="2200" b="1" u="sng">
                <a:solidFill>
                  <a:schemeClr val="accent1">
                    <a:lumMod val="50000"/>
                  </a:schemeClr>
                </a:solidFill>
                <a:latin typeface="Calibri"/>
              </a:rPr>
              <a:t>außerhalb ELER</a:t>
            </a:r>
            <a:endParaRPr lang="de-DE" sz="2200" b="1" u="sng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700088" marR="0" lvl="2" indent="-34290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Dorfentwicklung</a:t>
            </a:r>
          </a:p>
          <a:p>
            <a:pPr marL="700088" marR="0" lvl="2" indent="-34290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Flurbereinigung</a:t>
            </a:r>
          </a:p>
          <a:p>
            <a:pPr marL="700088" marR="0" lvl="2" indent="-34290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endParaRPr lang="de-DE" sz="24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700088" lvl="2" indent="-342900" fontAlgn="base">
              <a:spcAft>
                <a:spcPct val="20000"/>
              </a:spcAft>
              <a:buClr>
                <a:srgbClr val="003399"/>
              </a:buClr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42938" marR="0" lvl="2" indent="-28575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7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85378" y="918009"/>
            <a:ext cx="483176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de-DE" sz="36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Neue Gebietsübersicht über die AktivRegion Alsterland: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Einwohner: 136.877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Fläche: 370 km²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Bevölkerungsdichte: 370 Einwohner/km²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8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Grafik 6" descr="T:\Weitere Projekte\IES_Großhansdorf\AR_Alsterland_2014_Gebietsübersich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81" y="1086394"/>
            <a:ext cx="3837859" cy="5309744"/>
          </a:xfrm>
          <a:prstGeom prst="rect">
            <a:avLst/>
          </a:prstGeom>
          <a:ln w="38100" cap="sq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67872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6839991" cy="914730"/>
          </a:xfrm>
        </p:spPr>
        <p:txBody>
          <a:bodyPr/>
          <a:lstStyle/>
          <a:p>
            <a:r>
              <a:rPr lang="de-DE" sz="2000" dirty="0"/>
              <a:t>Gemeinsame Bestimmungen</a:t>
            </a:r>
            <a:br>
              <a:rPr lang="de-DE" sz="2000" dirty="0"/>
            </a:br>
            <a:r>
              <a:rPr lang="de-DE" sz="2000" dirty="0"/>
              <a:t>ILE-Leitprojekte</a:t>
            </a:r>
            <a:br>
              <a:rPr lang="de-DE" sz="2000" dirty="0"/>
            </a:br>
            <a:r>
              <a:rPr lang="de-DE" sz="2000" dirty="0"/>
              <a:t>(LPLR-Codes 7.4 / 7.5 / 7.6.1)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07376" cy="4464496"/>
          </a:xfrm>
        </p:spPr>
        <p:txBody>
          <a:bodyPr/>
          <a:lstStyle/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/>
              <a:t>Förderfähig: Investitionen in „kleine Infrastruktur“ (Gesamtkosten bis zu 5 Mio. Euro)</a:t>
            </a:r>
            <a:endParaRPr lang="de-DE" dirty="0">
              <a:solidFill>
                <a:srgbClr val="FF0000"/>
              </a:solidFill>
            </a:endParaRP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Mindestzuschuss: 100.000 Euro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Mindestens 25% Eigenanteil; </a:t>
            </a:r>
            <a:r>
              <a:rPr lang="de-DE" dirty="0"/>
              <a:t>Zweckbindungsfrist 12 bzw. 5 Jahre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/>
              <a:t>Es können nur Vorhaben in Übereinstimmung mit vorhandenen Plänen für die Entwicklung der Gemeinden und Dörfer in ländlichen Gebieten und im Einklang mit der IES der AktivRegion durchgeführt werden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Nachweis der wirtschaftlichen Tragfähigkeit inkl. Folgekosten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/>
              <a:t>Projektauswahlverfahren: </a:t>
            </a:r>
            <a:br>
              <a:rPr lang="de-DE" dirty="0"/>
            </a:br>
            <a:r>
              <a:rPr lang="de-DE" dirty="0"/>
              <a:t>Projektauswahlkriterien (Mindestpunktzahl und Ranking der Anträge) / </a:t>
            </a:r>
            <a:br>
              <a:rPr lang="de-DE" dirty="0"/>
            </a:br>
            <a:r>
              <a:rPr lang="de-DE" dirty="0"/>
              <a:t>1-2 Stichtage/Jahr: jeweils zum 01.04. und optional 01.11. (</a:t>
            </a:r>
            <a:r>
              <a:rPr lang="de-DE" b="1" dirty="0"/>
              <a:t>bewilligungsreife</a:t>
            </a:r>
            <a:r>
              <a:rPr lang="de-DE" dirty="0"/>
              <a:t> Anträge inkl. </a:t>
            </a:r>
            <a:r>
              <a:rPr lang="de-DE" dirty="0" err="1"/>
              <a:t>ZBau</a:t>
            </a:r>
            <a:r>
              <a:rPr lang="de-DE" dirty="0"/>
              <a:t>-Prüfung möglichst 6 Wochen vorher beim LLUR vorlegen)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/>
              <a:t>Stichtage, Budget und Projektauswahlkriterien auf Internetseite des MELUR</a:t>
            </a:r>
          </a:p>
        </p:txBody>
      </p:sp>
    </p:spTree>
    <p:extLst>
      <p:ext uri="{BB962C8B-B14F-4D97-AF65-F5344CB8AC3E}">
        <p14:creationId xmlns:p14="http://schemas.microsoft.com/office/powerpoint/2010/main" val="2843962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6984007" cy="914730"/>
          </a:xfrm>
        </p:spPr>
        <p:txBody>
          <a:bodyPr/>
          <a:lstStyle/>
          <a:p>
            <a:r>
              <a:rPr lang="de-DE" sz="2000" dirty="0"/>
              <a:t>ILE-Leitprojekt:</a:t>
            </a:r>
            <a:br>
              <a:rPr lang="de-DE" sz="2000" dirty="0"/>
            </a:br>
            <a:r>
              <a:rPr lang="de-DE" sz="2000" dirty="0"/>
              <a:t>Lokale Basisdienstleistungen: Bildung/Nahversorgung</a:t>
            </a:r>
            <a:br>
              <a:rPr lang="de-DE" sz="2000" dirty="0"/>
            </a:br>
            <a:r>
              <a:rPr lang="de-DE" sz="2000" dirty="0"/>
              <a:t>(LPLR Code 7.4)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07376" cy="4464496"/>
          </a:xfrm>
        </p:spPr>
        <p:txBody>
          <a:bodyPr/>
          <a:lstStyle/>
          <a:p>
            <a:pPr marL="252000" lvl="2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Sicherung der Lebensqualität in den Dörfern durch die Förderung von Investitionen insbesondere in den Bereichen Bildung und Nahversorgung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(z.B. multifunktionale Bildungshäuser, </a:t>
            </a:r>
            <a:r>
              <a:rPr lang="de-DE" dirty="0" err="1">
                <a:sym typeface="Wingdings" panose="05000000000000000000" pitchFamily="2" charset="2"/>
              </a:rPr>
              <a:t>MarktTreffs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marL="252000" lvl="2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ausgestattet mit </a:t>
            </a:r>
            <a:r>
              <a:rPr lang="de-DE" b="1" dirty="0">
                <a:sym typeface="Wingdings" panose="05000000000000000000" pitchFamily="2" charset="2"/>
              </a:rPr>
              <a:t>14 Mio. Euro EU-Mitteln + </a:t>
            </a:r>
            <a:r>
              <a:rPr lang="de-DE" b="1" dirty="0" err="1">
                <a:sym typeface="Wingdings" panose="05000000000000000000" pitchFamily="2" charset="2"/>
              </a:rPr>
              <a:t>Kofinanzierung</a:t>
            </a:r>
            <a:r>
              <a:rPr lang="de-DE" b="1" dirty="0">
                <a:sym typeface="Wingdings" panose="05000000000000000000" pitchFamily="2" charset="2"/>
              </a:rPr>
              <a:t> GAK-Mittel</a:t>
            </a:r>
            <a:endParaRPr lang="de-DE" kern="0" dirty="0">
              <a:sym typeface="Wingdings" panose="05000000000000000000" pitchFamily="2" charset="2"/>
            </a:endParaRP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1800000" algn="l"/>
              </a:tabLst>
            </a:pPr>
            <a:r>
              <a:rPr lang="de-DE" kern="0" dirty="0">
                <a:sym typeface="Wingdings" panose="05000000000000000000" pitchFamily="2" charset="2"/>
              </a:rPr>
              <a:t>Zuschussquote:	bis 65% der förderfähigen Bruttokosten</a:t>
            </a:r>
            <a:br>
              <a:rPr lang="de-DE" kern="0" dirty="0">
                <a:sym typeface="Wingdings" panose="05000000000000000000" pitchFamily="2" charset="2"/>
              </a:rPr>
            </a:br>
            <a:r>
              <a:rPr lang="de-DE" kern="0" dirty="0">
                <a:sym typeface="Wingdings" panose="05000000000000000000" pitchFamily="2" charset="2"/>
              </a:rPr>
              <a:t>	+ 10% bei Umsetzung der Ziele einer IES</a:t>
            </a:r>
            <a:br>
              <a:rPr lang="de-DE" kern="0" dirty="0">
                <a:sym typeface="Wingdings" panose="05000000000000000000" pitchFamily="2" charset="2"/>
              </a:rPr>
            </a:br>
            <a:r>
              <a:rPr lang="de-DE" kern="0" dirty="0">
                <a:sym typeface="Wingdings" panose="05000000000000000000" pitchFamily="2" charset="2"/>
              </a:rPr>
              <a:t>	ELER-Anteil 53%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1800000" algn="l"/>
              </a:tabLst>
            </a:pPr>
            <a:r>
              <a:rPr lang="de-DE" kern="0" dirty="0">
                <a:sym typeface="Wingdings" panose="05000000000000000000" pitchFamily="2" charset="2"/>
              </a:rPr>
              <a:t>Höchstzuschuss: 750.000 Euro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2520000" algn="l"/>
              </a:tabLst>
            </a:pPr>
            <a:r>
              <a:rPr lang="de-DE" kern="0" dirty="0">
                <a:sym typeface="Wingdings" panose="05000000000000000000" pitchFamily="2" charset="2"/>
              </a:rPr>
              <a:t>Zuwendungsempfänger: Gemeinden/Gemeindeverbände (ELER und GAK) sowie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juristische Personen des öffentlichen Rechts (nur 53% ELER)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1800000" algn="l"/>
              </a:tabLst>
            </a:pPr>
            <a:r>
              <a:rPr lang="de-DE" kern="0" dirty="0">
                <a:sym typeface="Wingdings" panose="05000000000000000000" pitchFamily="2" charset="2"/>
              </a:rPr>
              <a:t>Falls GAK-Mittel: Förderung nur in Orten unter 10.000 Einwohnern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beim ausschließlichen Einsatz von ELER-Mitteln: Gemeinden bis 35.000 EW</a:t>
            </a:r>
          </a:p>
        </p:txBody>
      </p:sp>
    </p:spTree>
    <p:extLst>
      <p:ext uri="{BB962C8B-B14F-4D97-AF65-F5344CB8AC3E}">
        <p14:creationId xmlns:p14="http://schemas.microsoft.com/office/powerpoint/2010/main" val="3983969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6551959" cy="914730"/>
          </a:xfrm>
        </p:spPr>
        <p:txBody>
          <a:bodyPr/>
          <a:lstStyle/>
          <a:p>
            <a:r>
              <a:rPr lang="de-DE" sz="2000" dirty="0"/>
              <a:t>ILE-Leitprojekt:</a:t>
            </a:r>
            <a:br>
              <a:rPr lang="de-DE" sz="2000" dirty="0"/>
            </a:br>
            <a:r>
              <a:rPr lang="de-DE" sz="2000" dirty="0"/>
              <a:t>Ländlicher Tourismus</a:t>
            </a:r>
            <a:br>
              <a:rPr lang="de-DE" sz="2000" dirty="0"/>
            </a:br>
            <a:r>
              <a:rPr lang="de-DE" sz="2000" dirty="0"/>
              <a:t>(LPLR Code 7.5)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07376" cy="4464496"/>
          </a:xfrm>
        </p:spPr>
        <p:txBody>
          <a:bodyPr/>
          <a:lstStyle/>
          <a:p>
            <a:pPr marL="252000" lvl="2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kleine touristische Infrastruktur: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insbesondere in bildungsorientierte Einrichtungen zum Natur- und Umwelterlebnis, vorrangig z.B. in Nationalpark, Biosphärenreservat, Naturpark, Natura 2000-Gebiet sowie natur- und raumbezogene Infrastruktur, insbesondere Anlage, Beschilderung, Begleitinfrastruktur Wanderwege, Kanu- und Reitrouten </a:t>
            </a:r>
          </a:p>
          <a:p>
            <a:pPr marL="252000" lvl="2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in Abstimmung mit Ministerium für Wirtschaft, Arbeit, Verkehr und Technologie</a:t>
            </a:r>
          </a:p>
          <a:p>
            <a:pPr marL="252000" lvl="2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ausgestattet mit </a:t>
            </a:r>
            <a:r>
              <a:rPr lang="de-DE" b="1" dirty="0">
                <a:sym typeface="Wingdings" panose="05000000000000000000" pitchFamily="2" charset="2"/>
              </a:rPr>
              <a:t>5 Mio. Euro EU-Mitteln </a:t>
            </a:r>
            <a:r>
              <a:rPr lang="de-DE" dirty="0">
                <a:sym typeface="Wingdings" panose="05000000000000000000" pitchFamily="2" charset="2"/>
              </a:rPr>
              <a:t>(keine GAK-Mittel)</a:t>
            </a:r>
            <a:endParaRPr lang="de-DE" kern="0" dirty="0">
              <a:sym typeface="Wingdings" panose="05000000000000000000" pitchFamily="2" charset="2"/>
            </a:endParaRP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Zuschussquote: bis 53% der förderfähigen Bruttokosten </a:t>
            </a:r>
          </a:p>
          <a:p>
            <a:pPr marL="252000" lvl="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2520000" algn="l"/>
              </a:tabLst>
            </a:pPr>
            <a:r>
              <a:rPr lang="de-DE" kern="0" dirty="0">
                <a:solidFill>
                  <a:srgbClr val="003064"/>
                </a:solidFill>
                <a:sym typeface="Wingdings" panose="05000000000000000000" pitchFamily="2" charset="2"/>
              </a:rPr>
              <a:t>Zuwendungsempfänger:	Gemeinden/Gemeindeverbände sowie</a:t>
            </a:r>
            <a:br>
              <a:rPr lang="de-DE" kern="0" dirty="0">
                <a:solidFill>
                  <a:srgbClr val="003064"/>
                </a:solidFill>
                <a:sym typeface="Wingdings" panose="05000000000000000000" pitchFamily="2" charset="2"/>
              </a:rPr>
            </a:br>
            <a:r>
              <a:rPr lang="de-DE" kern="0" dirty="0">
                <a:solidFill>
                  <a:srgbClr val="003064"/>
                </a:solidFill>
                <a:sym typeface="Wingdings" panose="05000000000000000000" pitchFamily="2" charset="2"/>
              </a:rPr>
              <a:t>	juristische Personen des öffentlichen Rechts</a:t>
            </a:r>
            <a:endParaRPr lang="de-DE" kern="0" dirty="0">
              <a:sym typeface="Wingdings" panose="05000000000000000000" pitchFamily="2" charset="2"/>
            </a:endParaRP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Förderung in Gemeinden bis 35.000 Einwohnern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7480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6335935" cy="914730"/>
          </a:xfrm>
        </p:spPr>
        <p:txBody>
          <a:bodyPr/>
          <a:lstStyle/>
          <a:p>
            <a:r>
              <a:rPr lang="de-DE" sz="2000" dirty="0"/>
              <a:t>ILE-Leitprojekt:</a:t>
            </a:r>
            <a:br>
              <a:rPr lang="de-DE" sz="2000" dirty="0"/>
            </a:br>
            <a:r>
              <a:rPr lang="de-DE" sz="2000" dirty="0"/>
              <a:t>Erhaltung des kulturellen Erbes</a:t>
            </a:r>
            <a:br>
              <a:rPr lang="de-DE" sz="2000" dirty="0"/>
            </a:br>
            <a:r>
              <a:rPr lang="de-DE" sz="2000" dirty="0"/>
              <a:t>(LPLR Code 7.6.1)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07376" cy="4464496"/>
          </a:xfrm>
        </p:spPr>
        <p:txBody>
          <a:bodyPr/>
          <a:lstStyle/>
          <a:p>
            <a:pPr marL="252000" lvl="2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Studien und Investitionen zur Erhaltung, Wiederherstellung und Verbesserung des kulturellen Erbes der Dörfer, z.B. in den folgenden Bereichen</a:t>
            </a:r>
          </a:p>
          <a:p>
            <a:pPr marL="540000" lvl="3" indent="-180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Museen, Gedenkstätten zur Darstellung des kulturellen Erbes, </a:t>
            </a:r>
          </a:p>
          <a:p>
            <a:pPr marL="540000" lvl="3" indent="-180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kulturelle Merkmale der Dörfer wie sakrale Gebäude, historische Gutsanlagen, Baudenkmäler, </a:t>
            </a:r>
          </a:p>
          <a:p>
            <a:pPr marL="540000" lvl="3" indent="-180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Ensembles/Plätze und Gebäude, prägend für kulturelle Identität der Dörfer </a:t>
            </a:r>
          </a:p>
          <a:p>
            <a:pPr marL="252000" lvl="2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in Abstimmung mit Ministerium für Justiz, Kultur und Europa</a:t>
            </a:r>
          </a:p>
          <a:p>
            <a:pPr marL="252000" lvl="2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ausgestattet mit </a:t>
            </a:r>
            <a:r>
              <a:rPr lang="de-DE" b="1" dirty="0">
                <a:sym typeface="Wingdings" panose="05000000000000000000" pitchFamily="2" charset="2"/>
              </a:rPr>
              <a:t>10 Mio. Euro EU-Mitteln </a:t>
            </a:r>
            <a:r>
              <a:rPr lang="de-DE" dirty="0">
                <a:sym typeface="Wingdings" panose="05000000000000000000" pitchFamily="2" charset="2"/>
              </a:rPr>
              <a:t>(keine GAK-Mittel)</a:t>
            </a:r>
            <a:endParaRPr lang="de-DE" kern="0" dirty="0">
              <a:sym typeface="Wingdings" panose="05000000000000000000" pitchFamily="2" charset="2"/>
            </a:endParaRP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Zuschussquote: bis 53% der förderfähigen Bruttokosten 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2520000" algn="l"/>
              </a:tabLst>
            </a:pPr>
            <a:r>
              <a:rPr lang="de-DE" kern="0" dirty="0">
                <a:sym typeface="Wingdings" panose="05000000000000000000" pitchFamily="2" charset="2"/>
              </a:rPr>
              <a:t>Zuwendungsempfänger:	Gemeinden/Gemeindeverbände sowie</a:t>
            </a:r>
            <a:br>
              <a:rPr lang="de-DE" kern="0" dirty="0">
                <a:sym typeface="Wingdings" panose="05000000000000000000" pitchFamily="2" charset="2"/>
              </a:rPr>
            </a:br>
            <a:r>
              <a:rPr lang="de-DE" kern="0" dirty="0">
                <a:sym typeface="Wingdings" panose="05000000000000000000" pitchFamily="2" charset="2"/>
              </a:rPr>
              <a:t>	juristische Personen des öffentlichen Rechts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Förderung in Gemeinden bis 35.000 Einwohnern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9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51964"/>
            <a:ext cx="6839991" cy="914730"/>
          </a:xfrm>
        </p:spPr>
        <p:txBody>
          <a:bodyPr/>
          <a:lstStyle/>
          <a:p>
            <a:r>
              <a:rPr lang="de-DE" sz="2000" dirty="0"/>
              <a:t>Gemeinsame Bestimmungen</a:t>
            </a:r>
            <a:br>
              <a:rPr lang="de-DE" sz="2000" dirty="0"/>
            </a:br>
            <a:r>
              <a:rPr lang="de-DE" sz="2000" dirty="0"/>
              <a:t>ILE-Leitprojekte</a:t>
            </a:r>
            <a:br>
              <a:rPr lang="de-DE" sz="2000" dirty="0"/>
            </a:br>
            <a:r>
              <a:rPr lang="de-DE" sz="2000" dirty="0"/>
              <a:t>(LPLR-Codes 7.4 / 7.5 / 7.6.1)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154115"/>
            <a:ext cx="8570948" cy="3174023"/>
          </a:xfrm>
        </p:spPr>
        <p:txBody>
          <a:bodyPr/>
          <a:lstStyle/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/>
              <a:t>Nächster Stichtag für alle drei Maßnahmen 1. April 2017: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/>
              <a:t>Es wird empfohlen, die bewilligungsreifen Anträge (inkl. ZBau-Prüfung) beim LLUR möglichst bis zum 15.02.2017 zur Klärung nicht eindeutiger Angaben einzureichen.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/>
              <a:t>verfügbare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b="1" dirty="0"/>
              <a:t>ELER-Mittel (Euro)	2017	   2018		2019		2020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sz="1400" b="1" dirty="0"/>
              <a:t>7.4 Basisdienstleistungen	741.252	   1.481.291	1.641.236		2.803.543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sz="1400" b="1" dirty="0"/>
              <a:t>7.5 ländlicher Tourismus	534.700	   1.437.461	1.558.236	       	   171.543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sz="1400" b="1" dirty="0"/>
              <a:t>7.6.1 Kulturelles Erbe	810.780	      987.318	    928.188 		3.273.543</a:t>
            </a:r>
          </a:p>
        </p:txBody>
      </p:sp>
    </p:spTree>
    <p:extLst>
      <p:ext uri="{BB962C8B-B14F-4D97-AF65-F5344CB8AC3E}">
        <p14:creationId xmlns:p14="http://schemas.microsoft.com/office/powerpoint/2010/main" val="2296459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-79131" y="571501"/>
            <a:ext cx="8229600" cy="940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Förderung der Integrierten ländlichen Entwicklung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40190" y="1423596"/>
            <a:ext cx="8229600" cy="48804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Förderung aus dem Landesprogramm ländlicher Raum (LPLR)</a:t>
            </a:r>
          </a:p>
          <a:p>
            <a:pPr marR="0" lvl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LEADER (AktivRegionen) </a:t>
            </a:r>
          </a:p>
          <a:p>
            <a:pPr marR="0" lvl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Modernisierung ländlicher Wege</a:t>
            </a:r>
          </a:p>
          <a:p>
            <a:pPr marR="0" lvl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Breitband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kumimoji="0" lang="de-DE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Integrierte ländliche Entwicklung (ILE) mit</a:t>
            </a:r>
          </a:p>
          <a:p>
            <a:pPr marL="642938" marR="0" lvl="2" indent="-28575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Basisdienstleistungen Nahversorgung und Bildung</a:t>
            </a:r>
          </a:p>
          <a:p>
            <a:pPr marL="642938" marR="0" lvl="2" indent="-28575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ländlichem Tourismus</a:t>
            </a:r>
          </a:p>
          <a:p>
            <a:pPr marL="642938" marR="0" lvl="2" indent="-28575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Erhaltung des kulturellen Erbes</a:t>
            </a:r>
          </a:p>
          <a:p>
            <a:pPr marL="0" marR="0" lvl="2" indent="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de-DE" sz="2200" b="1" u="sng" dirty="0">
                <a:solidFill>
                  <a:schemeClr val="accent1">
                    <a:lumMod val="50000"/>
                  </a:schemeClr>
                </a:solidFill>
                <a:highlight>
                  <a:srgbClr val="00FF00"/>
                </a:highlight>
                <a:latin typeface="Calibri"/>
              </a:rPr>
              <a:t>Förderung </a:t>
            </a:r>
            <a:r>
              <a:rPr lang="de-DE" sz="2200" b="1" u="sng">
                <a:solidFill>
                  <a:schemeClr val="accent1">
                    <a:lumMod val="50000"/>
                  </a:schemeClr>
                </a:solidFill>
                <a:highlight>
                  <a:srgbClr val="00FF00"/>
                </a:highlight>
                <a:latin typeface="Calibri"/>
              </a:rPr>
              <a:t>außerhalb ELER</a:t>
            </a:r>
            <a:endParaRPr lang="de-DE" sz="2200" b="1" u="sng" dirty="0">
              <a:solidFill>
                <a:schemeClr val="accent1">
                  <a:lumMod val="50000"/>
                </a:schemeClr>
              </a:solidFill>
              <a:highlight>
                <a:srgbClr val="00FF00"/>
              </a:highlight>
              <a:latin typeface="Calibri"/>
            </a:endParaRPr>
          </a:p>
          <a:p>
            <a:pPr marL="700088" marR="0" lvl="2" indent="-34290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Dorfentwicklung</a:t>
            </a:r>
          </a:p>
          <a:p>
            <a:pPr marL="700088" marR="0" lvl="2" indent="-34290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Flurbereinigung</a:t>
            </a:r>
          </a:p>
          <a:p>
            <a:pPr marL="700088" marR="0" lvl="2" indent="-34290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endParaRPr lang="de-DE" sz="24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700088" lvl="2" indent="-342900" fontAlgn="base">
              <a:spcAft>
                <a:spcPct val="20000"/>
              </a:spcAft>
              <a:buClr>
                <a:srgbClr val="003399"/>
              </a:buClr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42938" marR="0" lvl="2" indent="-28575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712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46457"/>
            <a:ext cx="5975895" cy="914730"/>
          </a:xfrm>
        </p:spPr>
        <p:txBody>
          <a:bodyPr/>
          <a:lstStyle/>
          <a:p>
            <a:r>
              <a:rPr lang="de-DE" sz="2000" dirty="0"/>
              <a:t>Außerhalb LPLR (GAK-Förderung) Ortskernentwicklung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370038"/>
            <a:ext cx="8306410" cy="5039553"/>
          </a:xfrm>
        </p:spPr>
        <p:txBody>
          <a:bodyPr/>
          <a:lstStyle/>
          <a:p>
            <a:pPr marL="252000" lvl="2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GAK-Rahmenplan Förderbereich ILE</a:t>
            </a:r>
          </a:p>
          <a:p>
            <a:pPr marL="385350" lvl="3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Maßnahme 2.0. „Pläne für die Entwicklung ländlicher Gemeinden“</a:t>
            </a:r>
          </a:p>
          <a:p>
            <a:pPr marL="385350" lvl="3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Maßnahme 4.0. „Dorferneuerung und -entwicklung“</a:t>
            </a:r>
          </a:p>
          <a:p>
            <a:pPr marL="385350" lvl="3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Insbesondere sollen Vorhaben zur Stärkung der Ortskernentwicklung gefördert werden.</a:t>
            </a:r>
          </a:p>
          <a:p>
            <a:pPr marL="252000" lvl="2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ausgestattet mit </a:t>
            </a:r>
            <a:r>
              <a:rPr lang="de-DE" b="1" dirty="0">
                <a:sym typeface="Wingdings" panose="05000000000000000000" pitchFamily="2" charset="2"/>
              </a:rPr>
              <a:t>ca. 1,4 Mio. Euro GAK-Mittel / Jahr </a:t>
            </a:r>
            <a:r>
              <a:rPr lang="de-DE" dirty="0">
                <a:sym typeface="Wingdings" panose="05000000000000000000" pitchFamily="2" charset="2"/>
              </a:rPr>
              <a:t>(jährliche Zuweisung, Bund 60 %)</a:t>
            </a:r>
            <a:endParaRPr lang="de-DE" kern="0" dirty="0">
              <a:sym typeface="Wingdings" panose="05000000000000000000" pitchFamily="2" charset="2"/>
            </a:endParaRP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Zuwendungsempfänger: a) Gemeinden/Gemeindeverbände  b) Private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1800000" algn="l"/>
              </a:tabLst>
            </a:pPr>
            <a:r>
              <a:rPr lang="de-DE" kern="0" dirty="0">
                <a:sym typeface="Wingdings" panose="05000000000000000000" pitchFamily="2" charset="2"/>
              </a:rPr>
              <a:t>Zuschussquote:	bei a) bis 65%, bei b) bis 35% der förderfähigen Bruttokosten, </a:t>
            </a:r>
            <a:br>
              <a:rPr lang="de-DE" kern="0" dirty="0">
                <a:sym typeface="Wingdings" panose="05000000000000000000" pitchFamily="2" charset="2"/>
              </a:rPr>
            </a:br>
            <a:r>
              <a:rPr lang="de-DE" kern="0" dirty="0">
                <a:sym typeface="Wingdings" panose="05000000000000000000" pitchFamily="2" charset="2"/>
              </a:rPr>
              <a:t>	jeweils zuzüglich 10% bei Umsetzung der Ziele einer IES 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Höchstzuschuss: 750.000 Euro (bei Plänen 50.000 Euro)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Mindestens 25% Eigenanteil; </a:t>
            </a:r>
            <a:r>
              <a:rPr lang="de-DE" dirty="0"/>
              <a:t>Zweckbindungsfrist 12 bzw. 5 Jahre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Förderung nur in Orten unter 10.000 Einwohnern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Nachweis der wirtschaftlichen Tragfähigkeit inkl. Folgekosten bei investiven Vorhaben</a:t>
            </a:r>
          </a:p>
          <a:p>
            <a:pPr marL="252000" indent="-252000" fontAlgn="base">
              <a:lnSpc>
                <a:spcPct val="100000"/>
              </a:lnSpc>
              <a:spcAft>
                <a:spcPts val="9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Auswahl der Vorhaben auf Grundlage von Konzepten für die Entwicklung der Dörfer (demografische Entwicklung, Flächensparen, bürgerschaftliches Engagement)</a:t>
            </a:r>
          </a:p>
          <a:p>
            <a:pPr marL="252000" indent="-252000">
              <a:lnSpc>
                <a:spcPct val="100000"/>
              </a:lnSpc>
              <a:spcAft>
                <a:spcPts val="90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856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348105" y="408740"/>
            <a:ext cx="8229600" cy="581025"/>
          </a:xfrm>
        </p:spPr>
        <p:txBody>
          <a:bodyPr/>
          <a:lstStyle/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Weitere Fördermöglichkeiten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786" y="1197030"/>
            <a:ext cx="8229600" cy="4525962"/>
          </a:xfrm>
        </p:spPr>
        <p:txBody>
          <a:bodyPr/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Kommunalrichtlinie für Klimaschutzprojekte</a:t>
            </a:r>
          </a:p>
          <a:p>
            <a:pPr lvl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Einstiegsberatungen für Kommunen</a:t>
            </a:r>
          </a:p>
          <a:p>
            <a:pPr lvl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Erstellung von Klimaschutz(teil)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konzepten</a:t>
            </a:r>
            <a:endParaRPr lang="de-DE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Umsetzung von Klimaschutzkonzepten</a:t>
            </a:r>
          </a:p>
          <a:p>
            <a:pPr lvl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Einführung bzw. Weiterführung von Energiesparmodellen in Schulen und Kitas</a:t>
            </a:r>
          </a:p>
          <a:p>
            <a:pPr lvl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Austausch von Elektrogeräten in Schulen, Kitas, Einrichtungen der Kinder- und Jugendhilfe sowie Sportstätten</a:t>
            </a:r>
          </a:p>
          <a:p>
            <a:pPr lvl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</a:p>
          <a:p>
            <a:pPr marL="457200" lvl="1" indent="0">
              <a:buNone/>
            </a:pPr>
            <a:endParaRPr lang="de-DE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28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54674" y="584586"/>
            <a:ext cx="8229600" cy="581025"/>
          </a:xfrm>
        </p:spPr>
        <p:txBody>
          <a:bodyPr/>
          <a:lstStyle/>
          <a:p>
            <a:endParaRPr lang="de-DE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5294" y="1434422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Kommunalrichtlinie für Klimaschutzprojekte</a:t>
            </a:r>
          </a:p>
          <a:p>
            <a:pPr marL="457200" lvl="1" indent="0">
              <a:buNone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Anträge können zwischen</a:t>
            </a:r>
          </a:p>
          <a:p>
            <a:pPr marL="457200" lvl="1" indent="0">
              <a:buNone/>
            </a:pPr>
            <a:endParaRPr lang="de-DE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  01. Juli bis 30. September</a:t>
            </a:r>
          </a:p>
          <a:p>
            <a:pPr marL="457200" lvl="1" indent="0">
              <a:buNone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  01. Januar bis 31. März</a:t>
            </a:r>
          </a:p>
          <a:p>
            <a:pPr marL="457200" lvl="1" indent="0">
              <a:buNone/>
            </a:pPr>
            <a:endParaRPr lang="de-DE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beim Projektträger Jülich eingereicht werden. </a:t>
            </a:r>
          </a:p>
        </p:txBody>
      </p:sp>
    </p:spTree>
    <p:extLst>
      <p:ext uri="{BB962C8B-B14F-4D97-AF65-F5344CB8AC3E}">
        <p14:creationId xmlns:p14="http://schemas.microsoft.com/office/powerpoint/2010/main" val="66311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753" y="2892669"/>
            <a:ext cx="4076293" cy="305722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0022" y="1230923"/>
            <a:ext cx="8423031" cy="1292469"/>
          </a:xfrm>
        </p:spPr>
        <p:txBody>
          <a:bodyPr/>
          <a:lstStyle/>
          <a:p>
            <a:pPr algn="l">
              <a:lnSpc>
                <a:spcPct val="150000"/>
              </a:lnSpc>
            </a:pPr>
            <a:br>
              <a:rPr lang="de-DE" sz="2000" b="1" dirty="0">
                <a:latin typeface="Calibri" panose="020F0502020204030204" pitchFamily="34" charset="0"/>
              </a:rPr>
            </a:b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Landesweite Abfrage zum Thema Mobilität / E-</a:t>
            </a: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CarSharing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der Akademie für die Ländlichen Räume für ein landesweites Kooperationsprojekt der AktivRegionen SH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de-DE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6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-114300" y="729762"/>
            <a:ext cx="8229600" cy="940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Förderung der Integrierten ländlichen Entwicklung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22605" y="1599443"/>
            <a:ext cx="8229600" cy="49068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kumimoji="0" lang="de-DE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Förderung aus dem Landesprogramm ländlicher Raum (LPLR)</a:t>
            </a:r>
          </a:p>
          <a:p>
            <a:pPr marL="623888" marR="0" lvl="0" indent="-263525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00FF00"/>
                </a:highlight>
                <a:uLnTx/>
                <a:uFillTx/>
                <a:latin typeface="Calibri"/>
              </a:rPr>
              <a:t>LEADER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(AktivRegionen) </a:t>
            </a:r>
          </a:p>
          <a:p>
            <a:pPr marL="623888" marR="0" lvl="0" indent="-263525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Modernisierung ländlicher Wege</a:t>
            </a:r>
          </a:p>
          <a:p>
            <a:pPr marL="623888" marR="0" lvl="0" indent="-263525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Breitband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kumimoji="0" lang="de-DE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Integrierte ländliche Entwicklung (ILE) mit</a:t>
            </a:r>
          </a:p>
          <a:p>
            <a:pPr marL="642938" marR="0" lvl="2" indent="-28575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Basisdienstleistungen Nahversorgung und Bildung</a:t>
            </a:r>
          </a:p>
          <a:p>
            <a:pPr marL="642938" marR="0" lvl="2" indent="-28575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ländlichem Tourismus</a:t>
            </a:r>
          </a:p>
          <a:p>
            <a:pPr marL="642938" marR="0" lvl="2" indent="-28575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Erhaltung des kulturellen Erbes</a:t>
            </a:r>
          </a:p>
          <a:p>
            <a:pPr marL="0" marR="0" lvl="2" indent="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de-DE" sz="2200" b="1" u="sng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Förderung </a:t>
            </a:r>
            <a:r>
              <a:rPr lang="de-DE" sz="2200" b="1" u="sng">
                <a:solidFill>
                  <a:schemeClr val="accent1">
                    <a:lumMod val="50000"/>
                  </a:schemeClr>
                </a:solidFill>
                <a:latin typeface="Calibri"/>
              </a:rPr>
              <a:t>außerhalb ELER</a:t>
            </a:r>
            <a:endParaRPr lang="de-DE" sz="2200" b="1" u="sng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700088" marR="0" lvl="2" indent="-34290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Dorfentwicklung</a:t>
            </a:r>
          </a:p>
          <a:p>
            <a:pPr marL="700088" marR="0" lvl="2" indent="-34290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Flurbereinigung</a:t>
            </a:r>
          </a:p>
          <a:p>
            <a:pPr marL="700088" marR="0" lvl="2" indent="-34290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endParaRPr lang="de-DE" sz="24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700088" lvl="2" indent="-342900" fontAlgn="base">
              <a:spcAft>
                <a:spcPct val="20000"/>
              </a:spcAft>
              <a:buClr>
                <a:srgbClr val="003399"/>
              </a:buClr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42938" marR="0" lvl="2" indent="-28575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Tx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63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9712" y="4220307"/>
            <a:ext cx="8546123" cy="2268416"/>
          </a:xfrm>
        </p:spPr>
        <p:txBody>
          <a:bodyPr numCol="2"/>
          <a:lstStyle/>
          <a:p>
            <a:pPr algn="l">
              <a:lnSpc>
                <a:spcPct val="120000"/>
              </a:lnSpc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Geschäftsstelle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Institut AgendaRegio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Am Kiel-Kanal 2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24106 Kiel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Ansprechpartner: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Frau Wolff  0431 530 30 8 30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Frau Zeis     0431 530 30 8 32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info@aktivregion-alsterland.de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www.aktivregion-alsterland.de</a:t>
            </a:r>
            <a:endParaRPr lang="de-DE" sz="4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t="11305" b="2878"/>
          <a:stretch/>
        </p:blipFill>
        <p:spPr bwMode="auto">
          <a:xfrm>
            <a:off x="1" y="0"/>
            <a:ext cx="9205546" cy="4018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088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1006676"/>
            <a:ext cx="8229600" cy="581025"/>
          </a:xfrm>
        </p:spPr>
        <p:txBody>
          <a:bodyPr/>
          <a:lstStyle/>
          <a:p>
            <a:r>
              <a:rPr lang="de-DE" b="1" dirty="0">
                <a:solidFill>
                  <a:srgbClr val="002060"/>
                </a:solidFill>
                <a:latin typeface="Calibri" panose="020F0502020204030204" pitchFamily="34" charset="0"/>
              </a:rPr>
              <a:t>Schwerpunkte und Kernthemen AktivRegion Alsterland</a:t>
            </a:r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82" y="1948632"/>
            <a:ext cx="6931435" cy="4525962"/>
          </a:xfrm>
          <a:prstGeom prst="rect">
            <a:avLst/>
          </a:prstGeom>
          <a:noFill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845" y="-61450"/>
            <a:ext cx="1468272" cy="7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8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794358"/>
            <a:ext cx="5273064" cy="581025"/>
          </a:xfrm>
        </p:spPr>
        <p:txBody>
          <a:bodyPr/>
          <a:lstStyle/>
          <a:p>
            <a:r>
              <a:rPr lang="de-DE" b="1" dirty="0">
                <a:solidFill>
                  <a:srgbClr val="002060"/>
                </a:solidFill>
                <a:latin typeface="Calibri" panose="020F0502020204030204" pitchFamily="34" charset="0"/>
              </a:rPr>
              <a:t>Schwerpunkt 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538654"/>
            <a:ext cx="8229600" cy="45446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Entwicklung und Vernetzung einer Bildungslandschaft</a:t>
            </a:r>
          </a:p>
          <a:p>
            <a:pPr marL="800100" indent="-457200">
              <a:buFont typeface="Wingdings" panose="05000000000000000000" pitchFamily="2" charset="2"/>
              <a:buChar char="Ø"/>
              <a:tabLst>
                <a:tab pos="896938" algn="l"/>
              </a:tabLst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 Außerschulische Lernorte</a:t>
            </a:r>
          </a:p>
          <a:p>
            <a:pPr marL="800100" indent="-457200">
              <a:buFont typeface="Wingdings" panose="05000000000000000000" pitchFamily="2" charset="2"/>
              <a:buChar char="Ø"/>
              <a:tabLst>
                <a:tab pos="896938" algn="l"/>
              </a:tabLst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 Bewusstseinsbildung</a:t>
            </a:r>
          </a:p>
          <a:p>
            <a:pPr indent="0">
              <a:buNone/>
              <a:tabLst>
                <a:tab pos="896938" algn="l"/>
              </a:tabLst>
            </a:pPr>
            <a:endParaRPr lang="de-DE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Bildungskette – lebenslanges Lernen</a:t>
            </a:r>
          </a:p>
          <a:p>
            <a:pPr marL="800100" indent="-457200"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 Schnittstelle Schule – Beruf</a:t>
            </a:r>
          </a:p>
          <a:p>
            <a:pPr marL="800100" indent="-457200"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 Lebenslanges lernen</a:t>
            </a:r>
          </a:p>
        </p:txBody>
      </p:sp>
      <p:pic>
        <p:nvPicPr>
          <p:cNvPr id="4" name="Grafik 3" descr="C:\Users\Imke\AppData\Local\Microsoft\Windows\Temporary Internet Files\Content.Word\Foto Klaus Sieg Kattendorfer_Hof Möhren 2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00808"/>
            <a:ext cx="144016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Imke\AppData\Local\Microsoft\Windows\Temporary Internet Files\Content.Word\bagg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160240" cy="14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4146"/>
            <a:ext cx="132904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6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500" y="1007152"/>
            <a:ext cx="8002028" cy="581025"/>
          </a:xfrm>
        </p:spPr>
        <p:txBody>
          <a:bodyPr/>
          <a:lstStyle/>
          <a:p>
            <a:r>
              <a:rPr lang="de-DE" b="1" dirty="0">
                <a:solidFill>
                  <a:srgbClr val="002060"/>
                </a:solidFill>
                <a:latin typeface="Calibri" panose="020F0502020204030204" pitchFamily="34" charset="0"/>
              </a:rPr>
              <a:t>Schwerpunkt Wachstum und Innovation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928" y="1744002"/>
            <a:ext cx="8229600" cy="4464496"/>
          </a:xfrm>
        </p:spPr>
        <p:txBody>
          <a:bodyPr/>
          <a:lstStyle/>
          <a:p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Entwicklung, Vernetzung und Vermarktung regionaler Angebote und Produkte</a:t>
            </a:r>
          </a:p>
          <a:p>
            <a:pPr marL="800100" indent="-457200"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 Nahrungsmittel</a:t>
            </a:r>
          </a:p>
          <a:p>
            <a:pPr marL="800100" indent="-457200"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 Dienstleistungen</a:t>
            </a:r>
          </a:p>
          <a:p>
            <a:pPr marL="800100" indent="-457200"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 regionale Kulturereignisse</a:t>
            </a:r>
          </a:p>
        </p:txBody>
      </p:sp>
      <p:pic>
        <p:nvPicPr>
          <p:cNvPr id="4" name="Grafik 3" descr="C:\Users\Imke\AppData\Local\Microsoft\Windows\Temporary Internet Files\Content.Outlook\LTOLPNO9\Begegnung mit Schwein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2016224" cy="136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Imke\AppData\Local\Microsoft\Windows\Temporary Internet Files\Content.Word\DB 1-P16701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36" y="4933582"/>
            <a:ext cx="216024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60" y="4941168"/>
            <a:ext cx="2045964" cy="136056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8" y="-30963"/>
            <a:ext cx="132904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7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898" y="946484"/>
            <a:ext cx="8363681" cy="581025"/>
          </a:xfrm>
        </p:spPr>
        <p:txBody>
          <a:bodyPr/>
          <a:lstStyle/>
          <a:p>
            <a:r>
              <a:rPr lang="de-DE" b="1" dirty="0">
                <a:solidFill>
                  <a:srgbClr val="002060"/>
                </a:solidFill>
                <a:latin typeface="Calibri" panose="020F0502020204030204" pitchFamily="34" charset="0"/>
              </a:rPr>
              <a:t>Schwerpunkt Klimawandel und Energie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248" y="1527509"/>
            <a:ext cx="8856983" cy="5228755"/>
          </a:xfrm>
        </p:spPr>
        <p:txBody>
          <a:bodyPr/>
          <a:lstStyle/>
          <a:p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Energieversorgung sicherstellen, Energieeffizienz steigern und Klimaschutzmaßnahmen einleiten</a:t>
            </a:r>
          </a:p>
          <a:p>
            <a:pPr marL="819150" indent="-457200"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Energiespeicherlösungen, -effizienzmaßnahmen</a:t>
            </a:r>
          </a:p>
          <a:p>
            <a:pPr marL="819150" indent="-457200"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Bewusstseinsbildung, Aufklärungsmaßnahmen</a:t>
            </a:r>
          </a:p>
          <a:p>
            <a:pPr marL="800100" indent="-457200"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Maßnahmen zu CO₂- </a:t>
            </a: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Einsparungen</a:t>
            </a:r>
          </a:p>
          <a:p>
            <a:pPr indent="0">
              <a:buNone/>
            </a:pPr>
            <a:endParaRPr lang="de-DE" sz="2000" b="1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Mobilität im ländlichen Raum</a:t>
            </a:r>
          </a:p>
          <a:p>
            <a:pPr marL="800100" indent="-457200"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Mobilitätsmix</a:t>
            </a:r>
          </a:p>
          <a:p>
            <a:pPr marL="819150" indent="-457200"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Ausbau, Attraktivitätssteigerung des ÖPNV, Mobilitätskonzepte</a:t>
            </a:r>
          </a:p>
        </p:txBody>
      </p:sp>
      <p:pic>
        <p:nvPicPr>
          <p:cNvPr id="4" name="Grafik 3" descr="cid:19EE9E65-7B04-4F0D-B3DD-97943EDF58BC@fritz.box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91" y="3559274"/>
            <a:ext cx="1502090" cy="1586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8918"/>
            <a:ext cx="132904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3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79131" y="540101"/>
            <a:ext cx="6849208" cy="581025"/>
          </a:xfrm>
        </p:spPr>
        <p:txBody>
          <a:bodyPr/>
          <a:lstStyle/>
          <a:p>
            <a:r>
              <a:rPr lang="de-DE" b="1" dirty="0">
                <a:solidFill>
                  <a:srgbClr val="002060"/>
                </a:solidFill>
                <a:latin typeface="Calibri" panose="020F0502020204030204" pitchFamily="34" charset="0"/>
              </a:rPr>
              <a:t>Nachhaltige Daseinsvorsorge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3431" y="1047151"/>
            <a:ext cx="8713177" cy="51957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Lebendiges Dorf für Jung und Alt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B050"/>
                </a:solidFill>
                <a:latin typeface="Calibri" panose="020F0502020204030204" pitchFamily="34" charset="0"/>
              </a:rPr>
              <a:t> Grund- und Nahversorgung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B050"/>
                </a:solidFill>
                <a:latin typeface="Calibri" panose="020F0502020204030204" pitchFamily="34" charset="0"/>
              </a:rPr>
              <a:t> Lebensalltag von Familien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B050"/>
                </a:solidFill>
                <a:latin typeface="Calibri" panose="020F0502020204030204" pitchFamily="34" charset="0"/>
              </a:rPr>
              <a:t> soziale und kulturelle Treffpunkte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Innenentwicklung</a:t>
            </a:r>
          </a:p>
          <a:p>
            <a:pPr marL="720725" indent="-377825"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Ortsentwicklung mit Erhalt der Ortsidentität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Freizeit und Naherholung</a:t>
            </a:r>
          </a:p>
          <a:p>
            <a:pPr marL="720725" indent="-377825" defTabSz="72072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Naherholung, Auf- und Ausbau Freizeitwegenetze</a:t>
            </a:r>
          </a:p>
          <a:p>
            <a:pPr marL="720725" indent="-37782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Natur, Aktiv-, Kultur- und Gesundheitstourismus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Gesundheit</a:t>
            </a:r>
          </a:p>
          <a:p>
            <a:pPr indent="174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 Medizinische Versorgung und Gesunderhaltung</a:t>
            </a:r>
          </a:p>
          <a:p>
            <a:pPr indent="174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 Betreuung und Pflege </a:t>
            </a:r>
          </a:p>
        </p:txBody>
      </p:sp>
      <p:pic>
        <p:nvPicPr>
          <p:cNvPr id="5" name="Grafik 4" descr="Y:\AktivRegionAlsterland\Bilder_Alsterland\Stormini\Stormini 2010 Bad Oldesloe (10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16" y="1628176"/>
            <a:ext cx="233363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0034"/>
            <a:ext cx="132904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58" y="952108"/>
            <a:ext cx="3962976" cy="581025"/>
          </a:xfrm>
        </p:spPr>
        <p:txBody>
          <a:bodyPr/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Fördersummen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6465" y="1533133"/>
            <a:ext cx="8771070" cy="1166079"/>
          </a:xfrm>
        </p:spPr>
        <p:txBody>
          <a:bodyPr/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Förderzeitraum 2014 bis 2020: 2,86 Mio. € </a:t>
            </a:r>
          </a:p>
          <a:p>
            <a:pPr marL="0" indent="0" defTabSz="360363"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(knapp 500.000 €/a)</a:t>
            </a:r>
          </a:p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Aufteilung auf die vier Schwerpunkte: </a:t>
            </a:r>
          </a:p>
          <a:p>
            <a:endParaRPr lang="de-DE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de-DE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de-DE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de-DE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67701"/>
              </p:ext>
            </p:extLst>
          </p:nvPr>
        </p:nvGraphicFramePr>
        <p:xfrm>
          <a:off x="186465" y="3323229"/>
          <a:ext cx="8652735" cy="2593376"/>
        </p:xfrm>
        <a:graphic>
          <a:graphicData uri="http://schemas.openxmlformats.org/drawingml/2006/table">
            <a:tbl>
              <a:tblPr firstRow="1" firstCol="1" bandRow="1"/>
              <a:tblGrid>
                <a:gridCol w="65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4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6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3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Schwerpunkt/ Management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3340" marR="53340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Regional-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16%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Bildung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343.200 €</a:t>
                      </a:r>
                      <a:endParaRPr lang="de-DE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 Jahr:</a:t>
                      </a:r>
                      <a:endParaRPr lang="de-DE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57.200 €</a:t>
                      </a:r>
                      <a:endParaRPr lang="de-DE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Wachstum und</a:t>
                      </a:r>
                      <a:endParaRPr lang="de-DE" sz="200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0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343.200 €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 Jahr:</a:t>
                      </a:r>
                      <a:endParaRPr lang="de-DE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57.200 €</a:t>
                      </a:r>
                      <a:endParaRPr lang="de-DE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Klimawandel und Energie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286.000 €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 Jahr:</a:t>
                      </a:r>
                      <a:endParaRPr lang="de-DE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47.666 €</a:t>
                      </a:r>
                      <a:endParaRPr lang="de-DE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Nachhaltige     </a:t>
                      </a:r>
                      <a:r>
                        <a:rPr lang="de-DE" sz="18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Daseinsvorsorge</a:t>
                      </a:r>
                      <a:endParaRPr lang="de-DE" sz="8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1.430.000 €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 Jahr:</a:t>
                      </a:r>
                      <a:endParaRPr lang="de-DE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238.333 €</a:t>
                      </a:r>
                      <a:endParaRPr lang="de-DE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534"/>
            <a:ext cx="1441938" cy="69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7512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rlage Alsterlan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sterland">
      <a:majorFont>
        <a:latin typeface="Times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orlage Alsterlan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sterland">
      <a:majorFont>
        <a:latin typeface="Times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ZeBIS_Projekt">
  <a:themeElements>
    <a:clrScheme name="SH">
      <a:dk1>
        <a:srgbClr val="003064"/>
      </a:dk1>
      <a:lt1>
        <a:sysClr val="window" lastClr="FFFFFF"/>
      </a:lt1>
      <a:dk2>
        <a:srgbClr val="000000"/>
      </a:dk2>
      <a:lt2>
        <a:srgbClr val="D4004B"/>
      </a:lt2>
      <a:accent1>
        <a:srgbClr val="00A2AB"/>
      </a:accent1>
      <a:accent2>
        <a:srgbClr val="008CCF"/>
      </a:accent2>
      <a:accent3>
        <a:srgbClr val="3A78B8"/>
      </a:accent3>
      <a:accent4>
        <a:srgbClr val="7A6FAC"/>
      </a:accent4>
      <a:accent5>
        <a:srgbClr val="B55C9C"/>
      </a:accent5>
      <a:accent6>
        <a:srgbClr val="D62F87"/>
      </a:accent6>
      <a:hlink>
        <a:srgbClr val="003064"/>
      </a:hlink>
      <a:folHlink>
        <a:srgbClr val="00306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87BB3BB3B9DE4CB61DD48B99D250CD" ma:contentTypeVersion="2" ma:contentTypeDescription="Ein neues Dokument erstellen." ma:contentTypeScope="" ma:versionID="c0693c9dfba6f4eccdb650d9c4264659">
  <xsd:schema xmlns:xsd="http://www.w3.org/2001/XMLSchema" xmlns:xs="http://www.w3.org/2001/XMLSchema" xmlns:p="http://schemas.microsoft.com/office/2006/metadata/properties" xmlns:ns2="372e13db-7a1f-4b1d-8824-ad597678e861" targetNamespace="http://schemas.microsoft.com/office/2006/metadata/properties" ma:root="true" ma:fieldsID="98892dc7fb059b5f6ad5a2a862528158" ns2:_="">
    <xsd:import namespace="372e13db-7a1f-4b1d-8824-ad597678e8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e13db-7a1f-4b1d-8824-ad597678e8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FF2693-BC3C-4203-A4B9-EB168708B7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157046-7636-4CA4-BAA9-063983837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2e13db-7a1f-4b1d-8824-ad597678e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5E490D-0D12-4DA2-9E22-421D0F8BB81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372e13db-7a1f-4b1d-8824-ad597678e86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Bildschirmpräsentation (4:3)</PresentationFormat>
  <Paragraphs>408</Paragraphs>
  <Slides>30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30</vt:i4>
      </vt:variant>
    </vt:vector>
  </HeadingPairs>
  <TitlesOfParts>
    <vt:vector size="43" baseType="lpstr">
      <vt:lpstr>SimSun</vt:lpstr>
      <vt:lpstr>Arial</vt:lpstr>
      <vt:lpstr>Calibri</vt:lpstr>
      <vt:lpstr>Calibri Light</vt:lpstr>
      <vt:lpstr>Courier New</vt:lpstr>
      <vt:lpstr>Symbol</vt:lpstr>
      <vt:lpstr>Times</vt:lpstr>
      <vt:lpstr>Times New Roman</vt:lpstr>
      <vt:lpstr>Wingdings</vt:lpstr>
      <vt:lpstr>Benutzerdefiniertes Design</vt:lpstr>
      <vt:lpstr>Vorlage Alsterland</vt:lpstr>
      <vt:lpstr>1_Vorlage Alsterland</vt:lpstr>
      <vt:lpstr>1_ZeBIS_Projekt</vt:lpstr>
      <vt:lpstr>PowerPoint-Präsentation</vt:lpstr>
      <vt:lpstr>PowerPoint-Präsentation</vt:lpstr>
      <vt:lpstr>PowerPoint-Präsentation</vt:lpstr>
      <vt:lpstr>Schwerpunkte und Kernthemen AktivRegion Alsterland</vt:lpstr>
      <vt:lpstr>Schwerpunkt Bildung</vt:lpstr>
      <vt:lpstr>Schwerpunkt Wachstum und Innovation</vt:lpstr>
      <vt:lpstr>Schwerpunkt Klimawandel und Energie</vt:lpstr>
      <vt:lpstr>Nachhaltige Daseinsvorsorge</vt:lpstr>
      <vt:lpstr>Fördersummen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Budgettabelle AR Alsterland</vt:lpstr>
      <vt:lpstr>PowerPoint-Präsentation</vt:lpstr>
      <vt:lpstr>Gemeinsame Bestimmungen ILE-Leitprojekte (LPLR-Codes 7.4 / 7.5 / 7.6.1)</vt:lpstr>
      <vt:lpstr>ILE-Leitprojekt: Lokale Basisdienstleistungen: Bildung/Nahversorgung (LPLR Code 7.4)</vt:lpstr>
      <vt:lpstr>ILE-Leitprojekt: Ländlicher Tourismus (LPLR Code 7.5)</vt:lpstr>
      <vt:lpstr>ILE-Leitprojekt: Erhaltung des kulturellen Erbes (LPLR Code 7.6.1)</vt:lpstr>
      <vt:lpstr>Gemeinsame Bestimmungen ILE-Leitprojekte (LPLR-Codes 7.4 / 7.5 / 7.6.1)</vt:lpstr>
      <vt:lpstr>PowerPoint-Präsentation</vt:lpstr>
      <vt:lpstr>Außerhalb LPLR (GAK-Förderung) Ortskernentwicklung</vt:lpstr>
      <vt:lpstr>Weitere Fördermöglichkeiten</vt:lpstr>
      <vt:lpstr>PowerPoint-Präsentation</vt:lpstr>
      <vt:lpstr> Landesweite Abfrage zum Thema Mobilität / E-CarSharing  der Akademie für die Ländlichen Räume für ein landesweites Kooperationsprojekt der AktivRegionen SH </vt:lpstr>
      <vt:lpstr>Geschäftsstelle Institut AgendaRegio Am Kiel-Kanal 2 24106 Kiel  Ansprechpartner: Frau Wolff  0431 530 30 8 30 Frau Zeis     0431 530 30 8 32 info@aktivregion-alsterland.de www.aktivregion-alsterland.de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Imke Wolff</dc:creator>
  <cp:lastModifiedBy>Imke Wolff</cp:lastModifiedBy>
  <cp:revision>170</cp:revision>
  <dcterms:created xsi:type="dcterms:W3CDTF">2016-03-23T07:50:21Z</dcterms:created>
  <dcterms:modified xsi:type="dcterms:W3CDTF">2016-09-08T13:07:03Z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0x010100EF87BB3BB3B9DE4CB61DD48B99D250CD</vt:lpwstr>
  </property>
</Properties>
</file>